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29.xml" ContentType="application/vnd.openxmlformats-officedocument.presentationml.tags+xml"/>
  <Override PartName="/ppt/notesSlides/notesSlide8.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9.xml" ContentType="application/vnd.openxmlformats-officedocument.presentationml.notesSlide+xml"/>
  <Override PartName="/ppt/tags/tag34.xml" ContentType="application/vnd.openxmlformats-officedocument.presentationml.tags+xml"/>
  <Override PartName="/ppt/notesSlides/notesSlide10.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1.xml" ContentType="application/vnd.openxmlformats-officedocument.presentationml.notesSlide+xml"/>
  <Override PartName="/ppt/tags/tag40.xml" ContentType="application/vnd.openxmlformats-officedocument.presentationml.tags+xml"/>
  <Override PartName="/ppt/notesSlides/notesSlide12.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3.xml" ContentType="application/vnd.openxmlformats-officedocument.presentationml.notesSlide+xml"/>
  <Override PartName="/ppt/tags/tag46.xml" ContentType="application/vnd.openxmlformats-officedocument.presentationml.tags+xml"/>
  <Override PartName="/ppt/notesSlides/notesSlide14.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5.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6.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62.xml" ContentType="application/vnd.openxmlformats-officedocument.presentationml.tags+xml"/>
  <Override PartName="/ppt/notesSlides/notesSlide18.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9.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0.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2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78.xml" ContentType="application/vnd.openxmlformats-officedocument.presentationml.tags+xml"/>
  <Override PartName="/ppt/notesSlides/notesSlide22.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23.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24.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2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94.xml" ContentType="application/vnd.openxmlformats-officedocument.presentationml.tags+xml"/>
  <Override PartName="/ppt/notesSlides/notesSlide26.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notesSlides/notesSlide27.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28.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29.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30.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notesSlides/notesSlide31.xml" ContentType="application/vnd.openxmlformats-officedocument.presentationml.notesSlide+xml"/>
  <Override PartName="/ppt/tags/tag124.xml" ContentType="application/vnd.openxmlformats-officedocument.presentationml.tags+xml"/>
  <Override PartName="/ppt/notesSlides/notesSlide32.xml" ContentType="application/vnd.openxmlformats-officedocument.presentationml.notesSlide+xml"/>
  <Override PartName="/ppt/tags/tag125.xml" ContentType="application/vnd.openxmlformats-officedocument.presentationml.tags+xml"/>
  <Override PartName="/ppt/tags/tag126.xml" ContentType="application/vnd.openxmlformats-officedocument.presentationml.tags+xml"/>
  <Override PartName="/ppt/notesSlides/notesSlide33.xml" ContentType="application/vnd.openxmlformats-officedocument.presentationml.notesSlide+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34.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notesSlides/notesSlide35.xml" ContentType="application/vnd.openxmlformats-officedocument.presentationml.notesSlide+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notesSlides/notesSlide36.xml" ContentType="application/vnd.openxmlformats-officedocument.presentationml.notesSlide+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notesSlides/notesSlide37.xml" ContentType="application/vnd.openxmlformats-officedocument.presentationml.notesSlide+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notesSlides/notesSlide38.xml" ContentType="application/vnd.openxmlformats-officedocument.presentationml.notesSlide+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notesSlides/notesSlide3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665" r:id="rId2"/>
  </p:sldMasterIdLst>
  <p:notesMasterIdLst>
    <p:notesMasterId r:id="rId42"/>
  </p:notesMasterIdLst>
  <p:sldIdLst>
    <p:sldId id="256" r:id="rId3"/>
    <p:sldId id="258" r:id="rId4"/>
    <p:sldId id="297" r:id="rId5"/>
    <p:sldId id="273" r:id="rId6"/>
    <p:sldId id="261" r:id="rId7"/>
    <p:sldId id="299" r:id="rId8"/>
    <p:sldId id="301" r:id="rId9"/>
    <p:sldId id="262" r:id="rId10"/>
    <p:sldId id="268" r:id="rId11"/>
    <p:sldId id="263" r:id="rId12"/>
    <p:sldId id="269" r:id="rId13"/>
    <p:sldId id="313" r:id="rId14"/>
    <p:sldId id="270" r:id="rId15"/>
    <p:sldId id="264" r:id="rId16"/>
    <p:sldId id="278" r:id="rId17"/>
    <p:sldId id="304" r:id="rId18"/>
    <p:sldId id="305" r:id="rId19"/>
    <p:sldId id="265" r:id="rId20"/>
    <p:sldId id="314" r:id="rId21"/>
    <p:sldId id="306" r:id="rId22"/>
    <p:sldId id="308" r:id="rId23"/>
    <p:sldId id="309" r:id="rId24"/>
    <p:sldId id="315" r:id="rId25"/>
    <p:sldId id="310" r:id="rId26"/>
    <p:sldId id="312" r:id="rId27"/>
    <p:sldId id="316" r:id="rId28"/>
    <p:sldId id="317" r:id="rId29"/>
    <p:sldId id="318" r:id="rId30"/>
    <p:sldId id="319" r:id="rId31"/>
    <p:sldId id="320" r:id="rId32"/>
    <p:sldId id="271" r:id="rId33"/>
    <p:sldId id="260" r:id="rId34"/>
    <p:sldId id="322" r:id="rId35"/>
    <p:sldId id="277" r:id="rId36"/>
    <p:sldId id="302" r:id="rId37"/>
    <p:sldId id="303" r:id="rId38"/>
    <p:sldId id="300" r:id="rId39"/>
    <p:sldId id="307" r:id="rId40"/>
    <p:sldId id="311" r:id="rId4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E38D29-8FCE-672C-6259-ED33CAFBFCA2}" name="Sourang, Diarra : PBO-DPB" initials="SD:PD" userId="S::Diarra.Sourang@parl.gc.ca::10c6e3e8-d7a8-420d-9083-15576ca3f660" providerId="AD"/>
  <p188:author id="{E9CFBB90-F6FB-FB9F-0566-26DBEB5478BF}" name="Fleury, Sylvain : LOP-BDP" initials="FS:LB" userId="S::sylvain.fleury@parl.gc.ca::3bafe444-aa8c-42eb-b137-9af62a2094b1" providerId="AD"/>
  <p188:author id="{F3697AAC-3164-7F3F-4128-165586C3AF4A}" name="Barkova, Lisa : PBO-DPB" initials="BP" userId="S::lisa.barkova@parl.gc.ca::d3d1d9f4-c214-4673-b37d-a1007e46b9eb" providerId="AD"/>
  <p188:author id="{1129FAFA-D589-364D-E259-AA8BE5D54267}" name="Barkova, Lisa : PBO-DPB" initials="BL:PD" userId="S::Lisa.Barkova@parl.gc.ca::d3d1d9f4-c214-4673-b37d-a1007e46b9e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272F"/>
    <a:srgbClr val="2F5271"/>
    <a:srgbClr val="EF3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E12125-FC50-46FC-96E2-57CA5ABC7D16}" v="7" dt="2024-05-17T18:48:04.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3" autoAdjust="0"/>
    <p:restoredTop sz="73492" autoAdjust="0"/>
  </p:normalViewPr>
  <p:slideViewPr>
    <p:cSldViewPr snapToGrid="0" snapToObjects="1">
      <p:cViewPr varScale="1">
        <p:scale>
          <a:sx n="84" d="100"/>
          <a:sy n="84" d="100"/>
        </p:scale>
        <p:origin x="2700" y="60"/>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5" d="100"/>
          <a:sy n="85" d="100"/>
        </p:scale>
        <p:origin x="384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hoccdc-my.sharepoint.com/personal/lisa_barkova_parl_gc_ca/Documents/Pharmacare/Analysis%202023/drug_spend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hoccdc-my.sharepoint.com/personal/lisa_barkova_parl_gc_ca/Documents/Pharmacare/Analysis%202023/drug_spend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hoccdc-my.sharepoint.com/personal/lisa_barkova_parl_gc_ca/Documents/Pharmacare/Analysis%202023/drug_spend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hoccdc-my.sharepoint.com/personal/lisa_barkova_parl_gc_ca/Documents/Pharmacare/Analysis%202023/Workbook_August_17_catastrophic.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hoccdc-my.sharepoint.com/personal/lisa_barkova_parl_gc_ca/Documents/Pharmacare/Analysis%202023/Workbook_August_17_essential.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6523368151925"/>
          <c:y val="8.4722222222222227E-2"/>
          <c:w val="0.81388656629032619"/>
          <c:h val="0.52181284631087776"/>
        </c:manualLayout>
      </c:layout>
      <c:barChart>
        <c:barDir val="col"/>
        <c:grouping val="stacked"/>
        <c:varyColors val="0"/>
        <c:ser>
          <c:idx val="0"/>
          <c:order val="0"/>
          <c:tx>
            <c:v>Out-of-Pocket</c:v>
          </c:tx>
          <c:spPr>
            <a:solidFill>
              <a:schemeClr val="tx2">
                <a:lumMod val="60000"/>
                <a:lumOff val="40000"/>
              </a:schemeClr>
            </a:solidFill>
            <a:ln>
              <a:noFill/>
            </a:ln>
            <a:effectLst/>
          </c:spPr>
          <c:invertIfNegative val="0"/>
          <c:cat>
            <c:strRef>
              <c:f>Charts!$K$54:$K$63</c:f>
              <c:strCache>
                <c:ptCount val="10"/>
                <c:pt idx="0">
                  <c:v>BC</c:v>
                </c:pt>
                <c:pt idx="1">
                  <c:v>AB</c:v>
                </c:pt>
                <c:pt idx="2">
                  <c:v>SK</c:v>
                </c:pt>
                <c:pt idx="3">
                  <c:v>MB</c:v>
                </c:pt>
                <c:pt idx="4">
                  <c:v>ON</c:v>
                </c:pt>
                <c:pt idx="5">
                  <c:v>QC</c:v>
                </c:pt>
                <c:pt idx="6">
                  <c:v>NB</c:v>
                </c:pt>
                <c:pt idx="7">
                  <c:v>NS</c:v>
                </c:pt>
                <c:pt idx="8">
                  <c:v>PE</c:v>
                </c:pt>
                <c:pt idx="9">
                  <c:v>NL</c:v>
                </c:pt>
              </c:strCache>
            </c:strRef>
          </c:cat>
          <c:val>
            <c:numRef>
              <c:f>Charts!$P$54:$P$63</c:f>
              <c:numCache>
                <c:formatCode>0</c:formatCode>
                <c:ptCount val="10"/>
                <c:pt idx="0">
                  <c:v>24.29402798336222</c:v>
                </c:pt>
                <c:pt idx="1">
                  <c:v>13.740952009526545</c:v>
                </c:pt>
                <c:pt idx="2">
                  <c:v>17.776159821497242</c:v>
                </c:pt>
                <c:pt idx="3">
                  <c:v>21.662433179357969</c:v>
                </c:pt>
                <c:pt idx="4">
                  <c:v>10.345533437823118</c:v>
                </c:pt>
                <c:pt idx="5">
                  <c:v>13.616939700847382</c:v>
                </c:pt>
                <c:pt idx="6">
                  <c:v>11.421478783182915</c:v>
                </c:pt>
                <c:pt idx="7">
                  <c:v>11.390426713050998</c:v>
                </c:pt>
                <c:pt idx="8">
                  <c:v>15.94896139995482</c:v>
                </c:pt>
                <c:pt idx="9">
                  <c:v>13.302162444829344</c:v>
                </c:pt>
              </c:numCache>
            </c:numRef>
          </c:val>
          <c:extLst>
            <c:ext xmlns:c16="http://schemas.microsoft.com/office/drawing/2014/chart" uri="{C3380CC4-5D6E-409C-BE32-E72D297353CC}">
              <c16:uniqueId val="{00000000-EFD6-4689-97BD-B30BB6B1FC96}"/>
            </c:ext>
          </c:extLst>
        </c:ser>
        <c:ser>
          <c:idx val="1"/>
          <c:order val="1"/>
          <c:tx>
            <c:v>Private</c:v>
          </c:tx>
          <c:spPr>
            <a:solidFill>
              <a:schemeClr val="accent2"/>
            </a:solidFill>
            <a:ln>
              <a:noFill/>
            </a:ln>
            <a:effectLst/>
          </c:spPr>
          <c:invertIfNegative val="0"/>
          <c:cat>
            <c:strRef>
              <c:f>Charts!$K$54:$K$63</c:f>
              <c:strCache>
                <c:ptCount val="10"/>
                <c:pt idx="0">
                  <c:v>BC</c:v>
                </c:pt>
                <c:pt idx="1">
                  <c:v>AB</c:v>
                </c:pt>
                <c:pt idx="2">
                  <c:v>SK</c:v>
                </c:pt>
                <c:pt idx="3">
                  <c:v>MB</c:v>
                </c:pt>
                <c:pt idx="4">
                  <c:v>ON</c:v>
                </c:pt>
                <c:pt idx="5">
                  <c:v>QC</c:v>
                </c:pt>
                <c:pt idx="6">
                  <c:v>NB</c:v>
                </c:pt>
                <c:pt idx="7">
                  <c:v>NS</c:v>
                </c:pt>
                <c:pt idx="8">
                  <c:v>PE</c:v>
                </c:pt>
                <c:pt idx="9">
                  <c:v>NL</c:v>
                </c:pt>
              </c:strCache>
            </c:strRef>
          </c:cat>
          <c:val>
            <c:numRef>
              <c:f>Charts!$Q$54:$Q$63</c:f>
              <c:numCache>
                <c:formatCode>0</c:formatCode>
                <c:ptCount val="10"/>
                <c:pt idx="0">
                  <c:v>41.027281080702615</c:v>
                </c:pt>
                <c:pt idx="1">
                  <c:v>47.409777962762725</c:v>
                </c:pt>
                <c:pt idx="2">
                  <c:v>25.06171873797064</c:v>
                </c:pt>
                <c:pt idx="3">
                  <c:v>32.420181929202272</c:v>
                </c:pt>
                <c:pt idx="4">
                  <c:v>40.752068086818518</c:v>
                </c:pt>
                <c:pt idx="5">
                  <c:v>34.871746733930806</c:v>
                </c:pt>
                <c:pt idx="6">
                  <c:v>55.862629337276296</c:v>
                </c:pt>
                <c:pt idx="7">
                  <c:v>56.022632322932253</c:v>
                </c:pt>
                <c:pt idx="8">
                  <c:v>57.002243936914851</c:v>
                </c:pt>
                <c:pt idx="9">
                  <c:v>57.637357592035833</c:v>
                </c:pt>
              </c:numCache>
            </c:numRef>
          </c:val>
          <c:extLst>
            <c:ext xmlns:c16="http://schemas.microsoft.com/office/drawing/2014/chart" uri="{C3380CC4-5D6E-409C-BE32-E72D297353CC}">
              <c16:uniqueId val="{00000001-EFD6-4689-97BD-B30BB6B1FC96}"/>
            </c:ext>
          </c:extLst>
        </c:ser>
        <c:ser>
          <c:idx val="2"/>
          <c:order val="2"/>
          <c:tx>
            <c:v>Public</c:v>
          </c:tx>
          <c:spPr>
            <a:solidFill>
              <a:srgbClr val="FF0000"/>
            </a:solidFill>
            <a:ln>
              <a:noFill/>
            </a:ln>
            <a:effectLst/>
          </c:spPr>
          <c:invertIfNegative val="0"/>
          <c:cat>
            <c:strRef>
              <c:f>Charts!$K$54:$K$63</c:f>
              <c:strCache>
                <c:ptCount val="10"/>
                <c:pt idx="0">
                  <c:v>BC</c:v>
                </c:pt>
                <c:pt idx="1">
                  <c:v>AB</c:v>
                </c:pt>
                <c:pt idx="2">
                  <c:v>SK</c:v>
                </c:pt>
                <c:pt idx="3">
                  <c:v>MB</c:v>
                </c:pt>
                <c:pt idx="4">
                  <c:v>ON</c:v>
                </c:pt>
                <c:pt idx="5">
                  <c:v>QC</c:v>
                </c:pt>
                <c:pt idx="6">
                  <c:v>NB</c:v>
                </c:pt>
                <c:pt idx="7">
                  <c:v>NS</c:v>
                </c:pt>
                <c:pt idx="8">
                  <c:v>PE</c:v>
                </c:pt>
                <c:pt idx="9">
                  <c:v>NL</c:v>
                </c:pt>
              </c:strCache>
            </c:strRef>
          </c:cat>
          <c:val>
            <c:numRef>
              <c:f>Charts!$R$54:$R$63</c:f>
              <c:numCache>
                <c:formatCode>0</c:formatCode>
                <c:ptCount val="10"/>
                <c:pt idx="0">
                  <c:v>34.678690935935165</c:v>
                </c:pt>
                <c:pt idx="1">
                  <c:v>38.84927002771073</c:v>
                </c:pt>
                <c:pt idx="2">
                  <c:v>57.162121440532118</c:v>
                </c:pt>
                <c:pt idx="3">
                  <c:v>45.917384891439774</c:v>
                </c:pt>
                <c:pt idx="4">
                  <c:v>48.902398475358368</c:v>
                </c:pt>
                <c:pt idx="5">
                  <c:v>51.511313565221819</c:v>
                </c:pt>
                <c:pt idx="6">
                  <c:v>32.715891879540813</c:v>
                </c:pt>
                <c:pt idx="7">
                  <c:v>32.586940964016733</c:v>
                </c:pt>
                <c:pt idx="8">
                  <c:v>27.048794663130337</c:v>
                </c:pt>
                <c:pt idx="9">
                  <c:v>29.060479963134821</c:v>
                </c:pt>
              </c:numCache>
            </c:numRef>
          </c:val>
          <c:extLst>
            <c:ext xmlns:c16="http://schemas.microsoft.com/office/drawing/2014/chart" uri="{C3380CC4-5D6E-409C-BE32-E72D297353CC}">
              <c16:uniqueId val="{00000002-EFD6-4689-97BD-B30BB6B1FC96}"/>
            </c:ext>
          </c:extLst>
        </c:ser>
        <c:dLbls>
          <c:showLegendKey val="0"/>
          <c:showVal val="0"/>
          <c:showCatName val="0"/>
          <c:showSerName val="0"/>
          <c:showPercent val="0"/>
          <c:showBubbleSize val="0"/>
        </c:dLbls>
        <c:gapWidth val="83"/>
        <c:overlap val="100"/>
        <c:axId val="697614688"/>
        <c:axId val="697613608"/>
      </c:barChart>
      <c:catAx>
        <c:axId val="697614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697613608"/>
        <c:crosses val="autoZero"/>
        <c:auto val="1"/>
        <c:lblAlgn val="ctr"/>
        <c:lblOffset val="100"/>
        <c:noMultiLvlLbl val="0"/>
      </c:catAx>
      <c:valAx>
        <c:axId val="697613608"/>
        <c:scaling>
          <c:orientation val="minMax"/>
          <c:max val="100"/>
          <c:min val="0"/>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697614688"/>
        <c:crosses val="autoZero"/>
        <c:crossBetween val="between"/>
        <c:majorUnit val="20"/>
      </c:valAx>
      <c:spPr>
        <a:noFill/>
        <a:ln>
          <a:noFill/>
        </a:ln>
        <a:effectLst/>
      </c:spPr>
    </c:plotArea>
    <c:legend>
      <c:legendPos val="b"/>
      <c:layout>
        <c:manualLayout>
          <c:xMode val="edge"/>
          <c:yMode val="edge"/>
          <c:x val="0"/>
          <c:y val="0.85878799734233613"/>
          <c:w val="0.99758870423255785"/>
          <c:h val="0.11343431029454654"/>
        </c:manualLayout>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000">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786162226106181E-2"/>
          <c:y val="1.3229723822879302E-2"/>
          <c:w val="0.92807808426573923"/>
          <c:h val="0.85683195069603502"/>
        </c:manualLayout>
      </c:layout>
      <c:pieChart>
        <c:varyColors val="1"/>
        <c:ser>
          <c:idx val="0"/>
          <c:order val="0"/>
          <c:dPt>
            <c:idx val="0"/>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1-BFA8-4D5E-B8A1-5F29747924E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FA8-4D5E-B8A1-5F29747924E5}"/>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BFA8-4D5E-B8A1-5F29747924E5}"/>
              </c:ext>
            </c:extLst>
          </c:dPt>
          <c:dLbls>
            <c:dLbl>
              <c:idx val="0"/>
              <c:layout>
                <c:manualLayout>
                  <c:x val="-0.20237770113700523"/>
                  <c:y val="2.9022984273757584E-2"/>
                </c:manualLayout>
              </c:layout>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1"/>
              <c:showBubbleSize val="0"/>
              <c:extLst>
                <c:ext xmlns:c15="http://schemas.microsoft.com/office/drawing/2012/chart" uri="{CE6537A1-D6FC-4f65-9D91-7224C49458BB}">
                  <c15:layout>
                    <c:manualLayout>
                      <c:w val="0.23947226712944022"/>
                      <c:h val="0.31207782730334072"/>
                    </c:manualLayout>
                  </c15:layout>
                </c:ext>
                <c:ext xmlns:c16="http://schemas.microsoft.com/office/drawing/2014/chart" uri="{C3380CC4-5D6E-409C-BE32-E72D297353CC}">
                  <c16:uniqueId val="{00000001-BFA8-4D5E-B8A1-5F29747924E5}"/>
                </c:ext>
              </c:extLst>
            </c:dLbl>
            <c:dLbl>
              <c:idx val="1"/>
              <c:layout>
                <c:manualLayout>
                  <c:x val="-0.14703114637985154"/>
                  <c:y val="-0.22392463876160476"/>
                </c:manualLayout>
              </c:layout>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1"/>
              <c:showBubbleSize val="0"/>
              <c:extLst>
                <c:ext xmlns:c15="http://schemas.microsoft.com/office/drawing/2012/chart" uri="{CE6537A1-D6FC-4f65-9D91-7224C49458BB}">
                  <c15:layout>
                    <c:manualLayout>
                      <c:w val="0.23939686654155315"/>
                      <c:h val="0.35311297533071728"/>
                    </c:manualLayout>
                  </c15:layout>
                </c:ext>
                <c:ext xmlns:c16="http://schemas.microsoft.com/office/drawing/2014/chart" uri="{C3380CC4-5D6E-409C-BE32-E72D297353CC}">
                  <c16:uniqueId val="{00000003-BFA8-4D5E-B8A1-5F29747924E5}"/>
                </c:ext>
              </c:extLst>
            </c:dLbl>
            <c:dLbl>
              <c:idx val="2"/>
              <c:showLegendKey val="0"/>
              <c:showVal val="1"/>
              <c:showCatName val="0"/>
              <c:showSerName val="0"/>
              <c:showPercent val="1"/>
              <c:showBubbleSize val="0"/>
              <c:separator>
</c:separator>
              <c:extLst>
                <c:ext xmlns:c15="http://schemas.microsoft.com/office/drawing/2012/chart" uri="{CE6537A1-D6FC-4f65-9D91-7224C49458BB}">
                  <c15:layout>
                    <c:manualLayout>
                      <c:w val="0.28369471192522638"/>
                      <c:h val="0.26846260453225768"/>
                    </c:manualLayout>
                  </c15:layout>
                </c:ext>
                <c:ext xmlns:c16="http://schemas.microsoft.com/office/drawing/2014/chart" uri="{C3380CC4-5D6E-409C-BE32-E72D297353CC}">
                  <c16:uniqueId val="{00000005-BFA8-4D5E-B8A1-5F29747924E5}"/>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Charts!$B$3:$B$5</c:f>
              <c:strCache>
                <c:ptCount val="3"/>
                <c:pt idx="0">
                  <c:v>Out-Of-Pocket</c:v>
                </c:pt>
                <c:pt idx="1">
                  <c:v>Private</c:v>
                </c:pt>
                <c:pt idx="2">
                  <c:v>Public</c:v>
                </c:pt>
              </c:strCache>
            </c:strRef>
          </c:cat>
          <c:val>
            <c:numRef>
              <c:f>Charts!$H$3:$H$5</c:f>
              <c:numCache>
                <c:formatCode>_-"$"* #,##0.0_-;\-"$"* #,##0.0_-;_-"$"* "-"??_-;_-@_-</c:formatCode>
                <c:ptCount val="3"/>
                <c:pt idx="0">
                  <c:v>4.947152902</c:v>
                </c:pt>
                <c:pt idx="1">
                  <c:v>14.723586337</c:v>
                </c:pt>
                <c:pt idx="2">
                  <c:v>16.936049830999998</c:v>
                </c:pt>
              </c:numCache>
            </c:numRef>
          </c:val>
          <c:extLst>
            <c:ext xmlns:c16="http://schemas.microsoft.com/office/drawing/2014/chart" uri="{C3380CC4-5D6E-409C-BE32-E72D297353CC}">
              <c16:uniqueId val="{00000006-BFA8-4D5E-B8A1-5F29747924E5}"/>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000">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35267179139702E-2"/>
          <c:y val="0.10973314415014415"/>
          <c:w val="0.89424425804341223"/>
          <c:h val="0.62877510319814278"/>
        </c:manualLayout>
      </c:layout>
      <c:barChart>
        <c:barDir val="col"/>
        <c:grouping val="clustered"/>
        <c:varyColors val="0"/>
        <c:ser>
          <c:idx val="0"/>
          <c:order val="0"/>
          <c:tx>
            <c:strRef>
              <c:f>Charts!$AA$43</c:f>
              <c:strCache>
                <c:ptCount val="1"/>
                <c:pt idx="0">
                  <c:v>Spending</c:v>
                </c:pt>
              </c:strCache>
            </c:strRef>
          </c:tx>
          <c:spPr>
            <a:solidFill>
              <a:srgbClr val="C00000"/>
            </a:solidFill>
            <a:ln>
              <a:noFill/>
            </a:ln>
            <a:effectLst/>
          </c:spPr>
          <c:invertIfNegative val="0"/>
          <c:cat>
            <c:strRef>
              <c:f>Charts!$P$44:$P$48</c:f>
              <c:strCache>
                <c:ptCount val="5"/>
                <c:pt idx="0">
                  <c:v>Brand-name</c:v>
                </c:pt>
                <c:pt idx="1">
                  <c:v>Generic</c:v>
                </c:pt>
                <c:pt idx="2">
                  <c:v>Biologic</c:v>
                </c:pt>
                <c:pt idx="3">
                  <c:v>Biosimilar</c:v>
                </c:pt>
                <c:pt idx="4">
                  <c:v>Over-the-Counter</c:v>
                </c:pt>
              </c:strCache>
            </c:strRef>
          </c:cat>
          <c:val>
            <c:numRef>
              <c:f>Charts!$AA$44:$AA$48</c:f>
              <c:numCache>
                <c:formatCode>0</c:formatCode>
                <c:ptCount val="5"/>
                <c:pt idx="0">
                  <c:v>40.679416811794233</c:v>
                </c:pt>
                <c:pt idx="1">
                  <c:v>30.454102368706838</c:v>
                </c:pt>
                <c:pt idx="2">
                  <c:v>25.521302065505008</c:v>
                </c:pt>
                <c:pt idx="3">
                  <c:v>1.8265891952180615</c:v>
                </c:pt>
                <c:pt idx="4">
                  <c:v>1.5185895587758609</c:v>
                </c:pt>
              </c:numCache>
            </c:numRef>
          </c:val>
          <c:extLst>
            <c:ext xmlns:c16="http://schemas.microsoft.com/office/drawing/2014/chart" uri="{C3380CC4-5D6E-409C-BE32-E72D297353CC}">
              <c16:uniqueId val="{00000000-F30C-403B-9248-D70B9916D852}"/>
            </c:ext>
          </c:extLst>
        </c:ser>
        <c:ser>
          <c:idx val="1"/>
          <c:order val="1"/>
          <c:tx>
            <c:strRef>
              <c:f>Charts!$AB$43</c:f>
              <c:strCache>
                <c:ptCount val="1"/>
                <c:pt idx="0">
                  <c:v>Prescriptions</c:v>
                </c:pt>
              </c:strCache>
            </c:strRef>
          </c:tx>
          <c:spPr>
            <a:solidFill>
              <a:schemeClr val="accent2"/>
            </a:solidFill>
            <a:ln>
              <a:noFill/>
            </a:ln>
            <a:effectLst/>
          </c:spPr>
          <c:invertIfNegative val="0"/>
          <c:cat>
            <c:strRef>
              <c:f>Charts!$P$44:$P$48</c:f>
              <c:strCache>
                <c:ptCount val="5"/>
                <c:pt idx="0">
                  <c:v>Brand-name</c:v>
                </c:pt>
                <c:pt idx="1">
                  <c:v>Generic</c:v>
                </c:pt>
                <c:pt idx="2">
                  <c:v>Biologic</c:v>
                </c:pt>
                <c:pt idx="3">
                  <c:v>Biosimilar</c:v>
                </c:pt>
                <c:pt idx="4">
                  <c:v>Over-the-Counter</c:v>
                </c:pt>
              </c:strCache>
            </c:strRef>
          </c:cat>
          <c:val>
            <c:numRef>
              <c:f>Charts!$AB$44:$AB$48</c:f>
              <c:numCache>
                <c:formatCode>0</c:formatCode>
                <c:ptCount val="5"/>
                <c:pt idx="0">
                  <c:v>19.576568667977263</c:v>
                </c:pt>
                <c:pt idx="1">
                  <c:v>69.684575567027125</c:v>
                </c:pt>
                <c:pt idx="2">
                  <c:v>3.3135228599032445</c:v>
                </c:pt>
                <c:pt idx="3">
                  <c:v>0.13063737331234801</c:v>
                </c:pt>
                <c:pt idx="4">
                  <c:v>7.2946955317800271</c:v>
                </c:pt>
              </c:numCache>
            </c:numRef>
          </c:val>
          <c:extLst>
            <c:ext xmlns:c16="http://schemas.microsoft.com/office/drawing/2014/chart" uri="{C3380CC4-5D6E-409C-BE32-E72D297353CC}">
              <c16:uniqueId val="{00000001-F30C-403B-9248-D70B9916D852}"/>
            </c:ext>
          </c:extLst>
        </c:ser>
        <c:dLbls>
          <c:showLegendKey val="0"/>
          <c:showVal val="0"/>
          <c:showCatName val="0"/>
          <c:showSerName val="0"/>
          <c:showPercent val="0"/>
          <c:showBubbleSize val="0"/>
        </c:dLbls>
        <c:gapWidth val="219"/>
        <c:overlap val="-27"/>
        <c:axId val="823818952"/>
        <c:axId val="823812832"/>
      </c:barChart>
      <c:catAx>
        <c:axId val="823818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900000" spcFirstLastPara="1" vertOverflow="ellipsis" wrap="square" anchor="ctr" anchorCtr="1"/>
          <a:lstStyle/>
          <a:p>
            <a:pPr>
              <a:defRPr sz="2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823812832"/>
        <c:crosses val="autoZero"/>
        <c:auto val="1"/>
        <c:lblAlgn val="ctr"/>
        <c:lblOffset val="20"/>
        <c:noMultiLvlLbl val="0"/>
      </c:catAx>
      <c:valAx>
        <c:axId val="823812832"/>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823818952"/>
        <c:crosses val="autoZero"/>
        <c:crossBetween val="between"/>
        <c:majorUnit val="20"/>
      </c:valAx>
      <c:spPr>
        <a:noFill/>
        <a:ln>
          <a:noFill/>
        </a:ln>
        <a:effectLst/>
      </c:spPr>
    </c:plotArea>
    <c:legend>
      <c:legendPos val="t"/>
      <c:layout>
        <c:manualLayout>
          <c:xMode val="edge"/>
          <c:yMode val="edge"/>
          <c:x val="0.55648093739526339"/>
          <c:y val="3.3333333333333333E-2"/>
          <c:w val="0.4177178847668917"/>
          <c:h val="8.488509769612132E-2"/>
        </c:manualLayout>
      </c:layou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200">
          <a:latin typeface="Segoe UI" panose="020B0502040204020203" pitchFamily="34" charset="0"/>
          <a:cs typeface="Segoe UI" panose="020B0502040204020203"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Pharmacare_projection!$AV$47</c:f>
              <c:strCache>
                <c:ptCount val="1"/>
                <c:pt idx="0">
                  <c:v>Total Expenditure on RAMQ drugs (Baseline)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Pharmacare_projection!$AU$49:$AU$52</c:f>
              <c:strCache>
                <c:ptCount val="4"/>
                <c:pt idx="0">
                  <c:v>2024-25</c:v>
                </c:pt>
                <c:pt idx="1">
                  <c:v>2025-26</c:v>
                </c:pt>
                <c:pt idx="2">
                  <c:v>2026-27</c:v>
                </c:pt>
                <c:pt idx="3">
                  <c:v>2027-28</c:v>
                </c:pt>
              </c:strCache>
            </c:strRef>
          </c:cat>
          <c:val>
            <c:numRef>
              <c:f>Pharmacare_projection!$AV$49:$AV$52</c:f>
              <c:numCache>
                <c:formatCode>_-* #,##0.0_-;\-* #,##0.0_-;_-* "-"??_-;_-@_-</c:formatCode>
                <c:ptCount val="4"/>
                <c:pt idx="0">
                  <c:v>34.612518862265034</c:v>
                </c:pt>
                <c:pt idx="1">
                  <c:v>36.613814621601087</c:v>
                </c:pt>
                <c:pt idx="2">
                  <c:v>38.761748393279433</c:v>
                </c:pt>
                <c:pt idx="3">
                  <c:v>41.066614961136672</c:v>
                </c:pt>
              </c:numCache>
            </c:numRef>
          </c:val>
          <c:extLst>
            <c:ext xmlns:c16="http://schemas.microsoft.com/office/drawing/2014/chart" uri="{C3380CC4-5D6E-409C-BE32-E72D297353CC}">
              <c16:uniqueId val="{00000000-B3E8-44B6-80E4-9C3C982752EE}"/>
            </c:ext>
          </c:extLst>
        </c:ser>
        <c:ser>
          <c:idx val="1"/>
          <c:order val="1"/>
          <c:tx>
            <c:strRef>
              <c:f>Pharmacare_projection!$AW$47</c:f>
              <c:strCache>
                <c:ptCount val="1"/>
                <c:pt idx="0">
                  <c:v>Total Expenditure on RAMQ drugs under Pharmacare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Pharmacare_projection!$AU$49:$AU$52</c:f>
              <c:strCache>
                <c:ptCount val="4"/>
                <c:pt idx="0">
                  <c:v>2024-25</c:v>
                </c:pt>
                <c:pt idx="1">
                  <c:v>2025-26</c:v>
                </c:pt>
                <c:pt idx="2">
                  <c:v>2026-27</c:v>
                </c:pt>
                <c:pt idx="3">
                  <c:v>2027-28</c:v>
                </c:pt>
              </c:strCache>
            </c:strRef>
          </c:cat>
          <c:val>
            <c:numRef>
              <c:f>Pharmacare_projection!$AW$49:$AW$52</c:f>
              <c:numCache>
                <c:formatCode>0.0</c:formatCode>
                <c:ptCount val="4"/>
                <c:pt idx="0">
                  <c:v>33.221830656594747</c:v>
                </c:pt>
                <c:pt idx="1">
                  <c:v>34.973633800583976</c:v>
                </c:pt>
                <c:pt idx="2">
                  <c:v>36.839454599403901</c:v>
                </c:pt>
                <c:pt idx="3">
                  <c:v>38.872554629411013</c:v>
                </c:pt>
              </c:numCache>
            </c:numRef>
          </c:val>
          <c:extLst>
            <c:ext xmlns:c16="http://schemas.microsoft.com/office/drawing/2014/chart" uri="{C3380CC4-5D6E-409C-BE32-E72D297353CC}">
              <c16:uniqueId val="{00000001-B3E8-44B6-80E4-9C3C982752EE}"/>
            </c:ext>
          </c:extLst>
        </c:ser>
        <c:dLbls>
          <c:showLegendKey val="0"/>
          <c:showVal val="0"/>
          <c:showCatName val="0"/>
          <c:showSerName val="0"/>
          <c:showPercent val="0"/>
          <c:showBubbleSize val="0"/>
        </c:dLbls>
        <c:gapWidth val="150"/>
        <c:axId val="592207856"/>
        <c:axId val="865884072"/>
      </c:barChart>
      <c:catAx>
        <c:axId val="59220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865884072"/>
        <c:crosses val="autoZero"/>
        <c:auto val="1"/>
        <c:lblAlgn val="ctr"/>
        <c:lblOffset val="100"/>
        <c:noMultiLvlLbl val="0"/>
      </c:catAx>
      <c:valAx>
        <c:axId val="865884072"/>
        <c:scaling>
          <c:orientation val="minMax"/>
          <c:max val="42"/>
          <c:min val="0"/>
        </c:scaling>
        <c:delete val="0"/>
        <c:axPos val="l"/>
        <c:majorGridlines>
          <c:spPr>
            <a:ln w="9525" cap="flat" cmpd="sng" algn="ctr">
              <a:noFill/>
              <a:round/>
            </a:ln>
            <a:effectLst/>
          </c:spPr>
        </c:majorGridlines>
        <c:numFmt formatCode="_-* #,##0_-;\-* #,##0_-;_-* &quot;-&quot;??_-;_-@_-"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92207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Pharmacare_projection!$AV$47</c:f>
              <c:strCache>
                <c:ptCount val="1"/>
                <c:pt idx="0">
                  <c:v>Total Expenditure on Catastrophic Drugs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Pharmacare_projection!$AU$49:$AU$52</c:f>
              <c:strCache>
                <c:ptCount val="4"/>
                <c:pt idx="0">
                  <c:v>2024-25</c:v>
                </c:pt>
                <c:pt idx="1">
                  <c:v>2025-26</c:v>
                </c:pt>
                <c:pt idx="2">
                  <c:v>2026-27</c:v>
                </c:pt>
                <c:pt idx="3">
                  <c:v>2027-28</c:v>
                </c:pt>
              </c:strCache>
            </c:strRef>
          </c:cat>
          <c:val>
            <c:numRef>
              <c:f>Pharmacare_projection!$AV$49:$AV$52</c:f>
              <c:numCache>
                <c:formatCode>_-* #,##0.0_-;\-* #,##0.0_-;_-* "-"??_-;_-@_-</c:formatCode>
                <c:ptCount val="4"/>
                <c:pt idx="0">
                  <c:v>25.645008719388116</c:v>
                </c:pt>
                <c:pt idx="1">
                  <c:v>27.216316678243597</c:v>
                </c:pt>
                <c:pt idx="2">
                  <c:v>28.902063403948517</c:v>
                </c:pt>
                <c:pt idx="3">
                  <c:v>30.711735978878998</c:v>
                </c:pt>
              </c:numCache>
            </c:numRef>
          </c:val>
          <c:extLst>
            <c:ext xmlns:c16="http://schemas.microsoft.com/office/drawing/2014/chart" uri="{C3380CC4-5D6E-409C-BE32-E72D297353CC}">
              <c16:uniqueId val="{00000000-9569-49FD-BEC5-B4ABCCA9DE82}"/>
            </c:ext>
          </c:extLst>
        </c:ser>
        <c:ser>
          <c:idx val="1"/>
          <c:order val="1"/>
          <c:tx>
            <c:strRef>
              <c:f>Pharmacare_projection!$AW$47</c:f>
              <c:strCache>
                <c:ptCount val="1"/>
                <c:pt idx="0">
                  <c:v>Total Expenditure on Catastrophic Drugs under Pharmacare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Pharmacare_projection!$AU$49:$AU$52</c:f>
              <c:strCache>
                <c:ptCount val="4"/>
                <c:pt idx="0">
                  <c:v>2024-25</c:v>
                </c:pt>
                <c:pt idx="1">
                  <c:v>2025-26</c:v>
                </c:pt>
                <c:pt idx="2">
                  <c:v>2026-27</c:v>
                </c:pt>
                <c:pt idx="3">
                  <c:v>2027-28</c:v>
                </c:pt>
              </c:strCache>
            </c:strRef>
          </c:cat>
          <c:val>
            <c:numRef>
              <c:f>Pharmacare_projection!$AW$49:$AW$52</c:f>
              <c:numCache>
                <c:formatCode>0.0</c:formatCode>
                <c:ptCount val="4"/>
                <c:pt idx="0">
                  <c:v>22.991977040699897</c:v>
                </c:pt>
                <c:pt idx="1">
                  <c:v>24.285214628063613</c:v>
                </c:pt>
                <c:pt idx="2">
                  <c:v>25.664727073337065</c:v>
                </c:pt>
                <c:pt idx="3">
                  <c:v>27.137259330611464</c:v>
                </c:pt>
              </c:numCache>
            </c:numRef>
          </c:val>
          <c:extLst>
            <c:ext xmlns:c16="http://schemas.microsoft.com/office/drawing/2014/chart" uri="{C3380CC4-5D6E-409C-BE32-E72D297353CC}">
              <c16:uniqueId val="{00000001-9569-49FD-BEC5-B4ABCCA9DE82}"/>
            </c:ext>
          </c:extLst>
        </c:ser>
        <c:dLbls>
          <c:showLegendKey val="0"/>
          <c:showVal val="0"/>
          <c:showCatName val="0"/>
          <c:showSerName val="0"/>
          <c:showPercent val="0"/>
          <c:showBubbleSize val="0"/>
        </c:dLbls>
        <c:gapWidth val="150"/>
        <c:axId val="592207856"/>
        <c:axId val="865884072"/>
      </c:barChart>
      <c:catAx>
        <c:axId val="59220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865884072"/>
        <c:crosses val="autoZero"/>
        <c:auto val="1"/>
        <c:lblAlgn val="ctr"/>
        <c:lblOffset val="100"/>
        <c:noMultiLvlLbl val="0"/>
      </c:catAx>
      <c:valAx>
        <c:axId val="865884072"/>
        <c:scaling>
          <c:orientation val="minMax"/>
          <c:max val="42"/>
          <c:min val="0"/>
        </c:scaling>
        <c:delete val="0"/>
        <c:axPos val="l"/>
        <c:majorGridlines>
          <c:spPr>
            <a:ln w="9525" cap="flat" cmpd="sng" algn="ctr">
              <a:noFill/>
              <a:round/>
            </a:ln>
            <a:effectLst/>
          </c:spPr>
        </c:majorGridlines>
        <c:numFmt formatCode="_-* #,##0_-;\-* #,##0_-;_-* &quot;-&quot;??_-;_-@_-"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92207856"/>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Pharmacare_projection!$AV$47</c:f>
              <c:strCache>
                <c:ptCount val="1"/>
                <c:pt idx="0">
                  <c:v>Total Expenditure on Essential Drugs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Pharmacare_projection!$AU$49:$AU$52</c:f>
              <c:strCache>
                <c:ptCount val="4"/>
                <c:pt idx="0">
                  <c:v>2024-25</c:v>
                </c:pt>
                <c:pt idx="1">
                  <c:v>2025-26</c:v>
                </c:pt>
                <c:pt idx="2">
                  <c:v>2026-27</c:v>
                </c:pt>
                <c:pt idx="3">
                  <c:v>2027-28</c:v>
                </c:pt>
              </c:strCache>
            </c:strRef>
          </c:cat>
          <c:val>
            <c:numRef>
              <c:f>Pharmacare_projection!$AV$49:$AV$52</c:f>
              <c:numCache>
                <c:formatCode>_-* #,##0.0_-;\-* #,##0.0_-;_-* "-"??_-;_-@_-</c:formatCode>
                <c:ptCount val="4"/>
                <c:pt idx="0">
                  <c:v>9.0191171941458439</c:v>
                </c:pt>
                <c:pt idx="1">
                  <c:v>9.4397827344411169</c:v>
                </c:pt>
                <c:pt idx="2">
                  <c:v>9.8902312534390635</c:v>
                </c:pt>
                <c:pt idx="3">
                  <c:v>10.373539567296024</c:v>
                </c:pt>
              </c:numCache>
            </c:numRef>
          </c:val>
          <c:extLst>
            <c:ext xmlns:c16="http://schemas.microsoft.com/office/drawing/2014/chart" uri="{C3380CC4-5D6E-409C-BE32-E72D297353CC}">
              <c16:uniqueId val="{00000000-CB63-4D90-B01B-0F8BDE51D586}"/>
            </c:ext>
          </c:extLst>
        </c:ser>
        <c:ser>
          <c:idx val="1"/>
          <c:order val="1"/>
          <c:tx>
            <c:strRef>
              <c:f>Pharmacare_projection!$AW$47</c:f>
              <c:strCache>
                <c:ptCount val="1"/>
                <c:pt idx="0">
                  <c:v>Total Expenditure on Essential Drugs under Pharmacare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Pharmacare_projection!$AU$49:$AU$52</c:f>
              <c:strCache>
                <c:ptCount val="4"/>
                <c:pt idx="0">
                  <c:v>2024-25</c:v>
                </c:pt>
                <c:pt idx="1">
                  <c:v>2025-26</c:v>
                </c:pt>
                <c:pt idx="2">
                  <c:v>2026-27</c:v>
                </c:pt>
                <c:pt idx="3">
                  <c:v>2027-28</c:v>
                </c:pt>
              </c:strCache>
            </c:strRef>
          </c:cat>
          <c:val>
            <c:numRef>
              <c:f>Pharmacare_projection!$AW$49:$AW$52</c:f>
              <c:numCache>
                <c:formatCode>0.0</c:formatCode>
                <c:ptCount val="4"/>
                <c:pt idx="0">
                  <c:v>9.3828561499338683</c:v>
                </c:pt>
                <c:pt idx="1">
                  <c:v>9.7995175425137706</c:v>
                </c:pt>
                <c:pt idx="2">
                  <c:v>10.241202326730869</c:v>
                </c:pt>
                <c:pt idx="3">
                  <c:v>10.723372958446319</c:v>
                </c:pt>
              </c:numCache>
            </c:numRef>
          </c:val>
          <c:extLst>
            <c:ext xmlns:c16="http://schemas.microsoft.com/office/drawing/2014/chart" uri="{C3380CC4-5D6E-409C-BE32-E72D297353CC}">
              <c16:uniqueId val="{00000001-CB63-4D90-B01B-0F8BDE51D586}"/>
            </c:ext>
          </c:extLst>
        </c:ser>
        <c:dLbls>
          <c:showLegendKey val="0"/>
          <c:showVal val="0"/>
          <c:showCatName val="0"/>
          <c:showSerName val="0"/>
          <c:showPercent val="0"/>
          <c:showBubbleSize val="0"/>
        </c:dLbls>
        <c:gapWidth val="150"/>
        <c:axId val="592207856"/>
        <c:axId val="865884072"/>
      </c:barChart>
      <c:catAx>
        <c:axId val="59220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865884072"/>
        <c:crosses val="autoZero"/>
        <c:auto val="1"/>
        <c:lblAlgn val="ctr"/>
        <c:lblOffset val="100"/>
        <c:noMultiLvlLbl val="0"/>
      </c:catAx>
      <c:valAx>
        <c:axId val="865884072"/>
        <c:scaling>
          <c:orientation val="minMax"/>
          <c:max val="20"/>
          <c:min val="0"/>
        </c:scaling>
        <c:delete val="0"/>
        <c:axPos val="l"/>
        <c:majorGridlines>
          <c:spPr>
            <a:ln w="9525" cap="flat" cmpd="sng" algn="ctr">
              <a:noFill/>
              <a:round/>
            </a:ln>
            <a:effectLst/>
          </c:spPr>
        </c:majorGridlines>
        <c:numFmt formatCode="_-* #,##0_-;\-* #,##0_-;_-* &quot;-&quot;??_-;_-@_-"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92207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DE8E686-7540-B14A-862B-AC66EE45E3AF}" type="datetimeFigureOut">
              <a:rPr lang="en-US" smtClean="0"/>
              <a:t>5/17/2024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1B9B736F-2F28-B149-8016-29375364E0DB}" type="slidenum">
              <a:rPr lang="en-US" smtClean="0"/>
              <a:t>‹#›</a:t>
            </a:fld>
            <a:endParaRPr lang="en-US"/>
          </a:p>
        </p:txBody>
      </p:sp>
    </p:spTree>
    <p:extLst>
      <p:ext uri="{BB962C8B-B14F-4D97-AF65-F5344CB8AC3E}">
        <p14:creationId xmlns:p14="http://schemas.microsoft.com/office/powerpoint/2010/main" val="1492889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B736F-2F28-B149-8016-29375364E0DB}" type="slidenum">
              <a:rPr lang="en-US" smtClean="0"/>
              <a:t>1</a:t>
            </a:fld>
            <a:endParaRPr lang="en-US"/>
          </a:p>
        </p:txBody>
      </p:sp>
    </p:spTree>
    <p:extLst>
      <p:ext uri="{BB962C8B-B14F-4D97-AF65-F5344CB8AC3E}">
        <p14:creationId xmlns:p14="http://schemas.microsoft.com/office/powerpoint/2010/main" val="1949084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latin typeface="Segoe UI" panose="020B0502040204020203" pitchFamily="34" charset="0"/>
                <a:ea typeface="DengXian" panose="02010600030101010101" pitchFamily="2" charset="-122"/>
                <a:cs typeface="Arial" panose="020B0604020202020204" pitchFamily="34" charset="0"/>
              </a:rPr>
              <a:t>Within the context of the specific Pharmacare plan outlined above, there are several avenues through which a national Pharmacare plan can alter national drug expenditures.</a:t>
            </a:r>
            <a:endParaRPr lang="en-US" dirty="0"/>
          </a:p>
        </p:txBody>
      </p:sp>
      <p:sp>
        <p:nvSpPr>
          <p:cNvPr id="4" name="Slide Number Placeholder 3"/>
          <p:cNvSpPr>
            <a:spLocks noGrp="1"/>
          </p:cNvSpPr>
          <p:nvPr>
            <p:ph type="sldNum" sz="quarter" idx="10"/>
          </p:nvPr>
        </p:nvSpPr>
        <p:spPr/>
        <p:txBody>
          <a:bodyPr/>
          <a:lstStyle/>
          <a:p>
            <a:fld id="{1B9B736F-2F28-B149-8016-29375364E0DB}" type="slidenum">
              <a:rPr lang="en-US" smtClean="0"/>
              <a:t>10</a:t>
            </a:fld>
            <a:endParaRPr lang="en-US"/>
          </a:p>
        </p:txBody>
      </p:sp>
    </p:spTree>
    <p:extLst>
      <p:ext uri="{BB962C8B-B14F-4D97-AF65-F5344CB8AC3E}">
        <p14:creationId xmlns:p14="http://schemas.microsoft.com/office/powerpoint/2010/main" val="448389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FORMULARY</a:t>
            </a:r>
          </a:p>
          <a:p>
            <a:pPr defTabSz="933237">
              <a:defRPr/>
            </a:pPr>
            <a:r>
              <a:rPr lang="en-US" dirty="0"/>
              <a:t>To highlight the saving that Pharmacare could have we consider </a:t>
            </a:r>
            <a:r>
              <a:rPr lang="en-CA" sz="800" dirty="0">
                <a:latin typeface="Arial" panose="020B0604020202020204" pitchFamily="34" charset="0"/>
                <a:ea typeface="DengXian" panose="02010600030101010101" pitchFamily="2" charset="-122"/>
                <a:cs typeface="Arial" panose="020B0604020202020204" pitchFamily="34" charset="0"/>
              </a:rPr>
              <a:t>Quebec Medications List </a:t>
            </a:r>
            <a:r>
              <a:rPr lang="en-CA" dirty="0"/>
              <a:t> as a formulary for both baseline and Pharmacare scenario. </a:t>
            </a:r>
          </a:p>
          <a:p>
            <a:pPr defTabSz="933237">
              <a:defRPr/>
            </a:pPr>
            <a:endParaRPr lang="en-CA" dirty="0"/>
          </a:p>
          <a:p>
            <a:pPr defTabSz="933237">
              <a:defRPr/>
            </a:pPr>
            <a:r>
              <a:rPr lang="en-CA" dirty="0"/>
              <a:t>BEHAVIOURAL</a:t>
            </a: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Because national Pharmacare will reduce the point-of-sale price of a patient’s prescribed drug costs to $5, or $0 if the drug is a generic, or the patient is eligible for a co-payment exemption, we expect to see a take up in the number of prescriptions being filled. </a:t>
            </a: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We estimate that direct prices born by patient will fall by 52 per cent to 100 percent. Then applying 14% elasticity found in the literature results in overall increase in consumption of prescription pharmaceuticals of 13.5%. Once the generic substitution is enforced, the out-of-pocket expenses will decrease further due to eliminated need of a $5 copayment. We re-estimate the behavioural response and found that the effect is stable at 13.5%. This is consistent with the literature that finds that cost related drug non-adherence is between 7 and 17% across Canadian provinces. </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Previously the behavioural effect was estimated to be 12.4%.</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COMMONALITY</a:t>
            </a: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We expect that common formulary would allow for stronger negotiating power and therefore the federal government will be able to negotiate price to the current lowest observable price in Canada.</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REBATES</a:t>
            </a:r>
          </a:p>
          <a:p>
            <a:pPr defTabSz="933237">
              <a:defRPr/>
            </a:pPr>
            <a:r>
              <a:rPr lang="en-CA" dirty="0">
                <a:solidFill>
                  <a:srgbClr val="333333"/>
                </a:solidFill>
                <a:latin typeface="Noto Sans" panose="020B0502040504020204" pitchFamily="34" charset="0"/>
              </a:rPr>
              <a:t>Currently, the pan-Canadian Pharmaceutical Alliance negotiates with drug manufacturers on behalf of public plans to obtain confidential rebates on prescription drugs. In exchange, public plans agree to list the drugs on their formularies. </a:t>
            </a:r>
          </a:p>
          <a:p>
            <a:pPr defTabSz="933237">
              <a:defRPr/>
            </a:pPr>
            <a:endParaRPr lang="en-CA" dirty="0">
              <a:solidFill>
                <a:srgbClr val="333333"/>
              </a:solidFill>
              <a:latin typeface="Noto Sans" panose="020B0502040504020204" pitchFamily="34" charset="0"/>
            </a:endParaRPr>
          </a:p>
          <a:p>
            <a:pPr defTabSz="933237">
              <a:defRPr/>
            </a:pPr>
            <a:r>
              <a:rPr lang="en-CA" dirty="0">
                <a:solidFill>
                  <a:srgbClr val="333333"/>
                </a:solidFill>
                <a:latin typeface="Noto Sans" panose="020B0502040504020204" pitchFamily="34" charset="0"/>
              </a:rPr>
              <a:t>Because rebates are confidential there is, relatively little public information on either the drugs for which rebates have been negotiated or the magnitude of the rebates. Based on publicly available information as well as consultations we assume that public plans in Canada currently obtain confidential rebates amounting to around 20% of total public plan spending on existing brand name drugs, and that these rebates could be higher for new drugs coming to the market. To support our 20% assumption for existing confidential rebates, Carleigh found a report that says that confidential rebated in ON in 201617 year were 1.1 billion which is approximately 20% according our data. </a:t>
            </a:r>
          </a:p>
          <a:p>
            <a:pPr defTabSz="933237">
              <a:defRPr/>
            </a:pPr>
            <a:endParaRPr lang="en-CA" dirty="0">
              <a:solidFill>
                <a:srgbClr val="333333"/>
              </a:solidFill>
              <a:latin typeface="Noto Sans" panose="020B0502040504020204" pitchFamily="34" charset="0"/>
            </a:endParaRPr>
          </a:p>
          <a:p>
            <a:pPr defTabSz="933237">
              <a:defRPr/>
            </a:pPr>
            <a:r>
              <a:rPr lang="en-CA" dirty="0">
                <a:solidFill>
                  <a:srgbClr val="333333"/>
                </a:solidFill>
                <a:latin typeface="Noto Sans" panose="020B0502040504020204" pitchFamily="34" charset="0"/>
                <a:ea typeface="DengXian" panose="02010600030101010101" pitchFamily="2" charset="-122"/>
                <a:cs typeface="Arial" panose="020B0604020202020204" pitchFamily="34" charset="0"/>
              </a:rPr>
              <a:t>In the baseline scenario this will apply to public primary payer only, while the under pharmacare this will bee extended to all brand name drugs covered by the formulary. </a:t>
            </a:r>
          </a:p>
          <a:p>
            <a:pPr defTabSz="933237">
              <a:defRPr/>
            </a:pPr>
            <a:endParaRPr lang="en-CA" dirty="0">
              <a:solidFill>
                <a:srgbClr val="333333"/>
              </a:solidFill>
              <a:latin typeface="Noto Sans" panose="020B0502040504020204" pitchFamily="34" charset="0"/>
              <a:ea typeface="DengXian" panose="02010600030101010101" pitchFamily="2" charset="-122"/>
              <a:cs typeface="Arial" panose="020B0604020202020204" pitchFamily="34" charset="0"/>
            </a:endParaRPr>
          </a:p>
          <a:p>
            <a:pPr defTabSz="933237">
              <a:defRPr/>
            </a:pPr>
            <a:r>
              <a:rPr lang="en-CA" dirty="0">
                <a:solidFill>
                  <a:srgbClr val="333333"/>
                </a:solidFill>
                <a:latin typeface="Noto Sans" panose="020B0502040504020204" pitchFamily="34" charset="0"/>
                <a:ea typeface="DengXian" panose="02010600030101010101" pitchFamily="2" charset="-122"/>
                <a:cs typeface="Arial" panose="020B0604020202020204" pitchFamily="34" charset="0"/>
              </a:rPr>
              <a:t>In our previous Pharmacare report this discount was assumed to be 25%. It was applied only in pharmacare scenario and to all drugs (not just brand name drugs). </a:t>
            </a:r>
          </a:p>
          <a:p>
            <a:pPr defTabSz="933237">
              <a:defRPr/>
            </a:pPr>
            <a:endParaRPr lang="en-CA" dirty="0">
              <a:solidFill>
                <a:srgbClr val="333333"/>
              </a:solidFill>
              <a:latin typeface="Noto Sans" panose="020B0502040504020204" pitchFamily="34" charset="0"/>
              <a:ea typeface="DengXian" panose="02010600030101010101" pitchFamily="2" charset="-122"/>
              <a:cs typeface="Arial" panose="020B0604020202020204" pitchFamily="34" charset="0"/>
            </a:endParaRPr>
          </a:p>
          <a:p>
            <a:pPr defTabSz="933237">
              <a:defRPr/>
            </a:pPr>
            <a:r>
              <a:rPr lang="en-CA" dirty="0">
                <a:solidFill>
                  <a:srgbClr val="333333"/>
                </a:solidFill>
                <a:latin typeface="Noto Sans" panose="020B0502040504020204" pitchFamily="34" charset="0"/>
                <a:ea typeface="DengXian" panose="02010600030101010101" pitchFamily="2" charset="-122"/>
                <a:cs typeface="Arial" panose="020B0604020202020204" pitchFamily="34" charset="0"/>
              </a:rPr>
              <a:t>GENERIC SUBSTITUTION</a:t>
            </a: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When a brand-name drug is off-patent, there may be one or multiple generic drugs available that serve as a cheaper alternative or substitution. In fact, public drug plans and many of the private drug plans will reimburse up to the lower-cost alternative generic medication. Most drug plans allow for 'no substitution' clause. It is often in cases where the patient experiences adverse drug reactions to the generic, but not the brand-name drug. </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Given that generic substitution is more frequent in public drug plans, PBO assumes that the generic substitution rate under the national Pharmacare will converge to the current median provincial public drug plan rate over four years. This rate is calculated to be 7%, meaning the consumption of brand name drug will be 7% when a cheaper generic is available. We assume that brand name drugs will be substituted with </a:t>
            </a:r>
            <a:r>
              <a:rPr lang="en-CA" sz="1000" dirty="0">
                <a:latin typeface="Arial" panose="020B0604020202020204" pitchFamily="34" charset="0"/>
                <a:ea typeface="DengXian" panose="02010600030101010101" pitchFamily="2" charset="-122"/>
                <a:cs typeface="Arial" panose="020B0604020202020204" pitchFamily="34" charset="0"/>
              </a:rPr>
              <a:t>the lowest priced generic on the formulary.</a:t>
            </a:r>
          </a:p>
          <a:p>
            <a:pPr defTabSz="933237">
              <a:defRPr/>
            </a:pPr>
            <a:endParaRPr lang="en-CA" sz="1000" dirty="0">
              <a:latin typeface="Arial" panose="020B0604020202020204" pitchFamily="34" charset="0"/>
              <a:ea typeface="DengXian" panose="02010600030101010101" pitchFamily="2" charset="-122"/>
              <a:cs typeface="Arial" panose="020B0604020202020204" pitchFamily="34" charset="0"/>
            </a:endParaRPr>
          </a:p>
          <a:p>
            <a:pPr defTabSz="933237">
              <a:defRPr/>
            </a:pPr>
            <a:r>
              <a:rPr lang="en-CA" sz="1000" dirty="0">
                <a:latin typeface="Arial" panose="020B0604020202020204" pitchFamily="34" charset="0"/>
                <a:ea typeface="DengXian" panose="02010600030101010101" pitchFamily="2" charset="-122"/>
                <a:cs typeface="Arial" panose="020B0604020202020204" pitchFamily="34" charset="0"/>
              </a:rPr>
              <a:t>As for baseline scenario, we assume that current trends towards greater generic substitution will continue for all types of plans until they reach 7% (will take longer than 4 years). There are some instances where consumption of brand name drug increases over time, in those cases current rate is assumed over the projection horizon. In the case of public payer, brand name drug will be substituted with the lowest priced generic covered by the provincial drug plan. In the case of private payer of out-of-pocket coverage substitution with the provincial lowest priced generic for private payer and out-of-pocket coverage is assumed. </a:t>
            </a:r>
          </a:p>
          <a:p>
            <a:pPr defTabSz="933237">
              <a:defRPr/>
            </a:pPr>
            <a:endParaRPr lang="en-CA" sz="1000" dirty="0">
              <a:latin typeface="Arial" panose="020B0604020202020204"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We identified brand name drugs and their acceptable substitutions using Quebec’s formulary and definition: the drugs must have the same generic name as well as strength and dosage. </a:t>
            </a:r>
          </a:p>
          <a:p>
            <a:pPr defTabSz="933237">
              <a:defRPr/>
            </a:pPr>
            <a:endParaRPr lang="en-CA" sz="1000" dirty="0">
              <a:latin typeface="Arial" panose="020B0604020202020204" pitchFamily="34" charset="0"/>
              <a:ea typeface="DengXian" panose="02010600030101010101" pitchFamily="2" charset="-122"/>
              <a:cs typeface="Arial" panose="020B0604020202020204" pitchFamily="34" charset="0"/>
            </a:endParaRPr>
          </a:p>
          <a:p>
            <a:pPr defTabSz="933237">
              <a:defRPr/>
            </a:pPr>
            <a:r>
              <a:rPr lang="en-CA" sz="1000" dirty="0">
                <a:solidFill>
                  <a:srgbClr val="333333"/>
                </a:solidFill>
                <a:latin typeface="Noto Sans" panose="020B0502040504020204" pitchFamily="34" charset="0"/>
                <a:ea typeface="DengXian" panose="02010600030101010101" pitchFamily="2" charset="-122"/>
                <a:cs typeface="Arial" panose="020B0604020202020204" pitchFamily="34" charset="0"/>
              </a:rPr>
              <a:t>In our previous Pharmacare report, the generic substitution rate was assumed to be static and was applied to private and out-of-pocket payer in Pharmacare scenario only. The brand name drugs </a:t>
            </a:r>
            <a:r>
              <a:rPr lang="en-CA" sz="1000" dirty="0">
                <a:latin typeface="Segoe UI" panose="020B0502040204020203" pitchFamily="34" charset="0"/>
                <a:ea typeface="DengXian" panose="02010600030101010101" pitchFamily="2" charset="-122"/>
                <a:cs typeface="Arial" panose="020B0604020202020204" pitchFamily="34" charset="0"/>
              </a:rPr>
              <a:t>and their acceptable substitutions were identified using therapeutic code as well as strength and dosage. </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BIOLOGIC AND BIOSIMILAR</a:t>
            </a: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Biosimilar drugs are biological drugs that are highly similar to the reference biologic drug that was already authorized for sale.</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defTabSz="933237">
              <a:defRPr/>
            </a:pPr>
            <a:r>
              <a:rPr lang="en-CA" sz="1000" dirty="0">
                <a:latin typeface="Segoe UI" panose="020B0502040204020203" pitchFamily="34" charset="0"/>
                <a:ea typeface="DengXian" panose="02010600030101010101" pitchFamily="2" charset="-122"/>
                <a:cs typeface="Arial" panose="020B0604020202020204" pitchFamily="34" charset="0"/>
              </a:rPr>
              <a:t>Unlike generic drugs that contain identical medicinal ingredients to their reference products, biosimilar drug can be shown to be highly similar to it’s reference biologic, but not identical. Thus, substitutions from biologic to biosimilar is more complex. Several Canadian payers have undertaken initiatives to encourage switching from biologics to biosimilars which resulted in increased biosimilar utilization.</a:t>
            </a:r>
          </a:p>
          <a:p>
            <a:pPr defTabSz="933237">
              <a:defRPr/>
            </a:pPr>
            <a:endParaRPr lang="en-CA" sz="1000" dirty="0">
              <a:latin typeface="Segoe UI" panose="020B0502040204020203" pitchFamily="34" charset="0"/>
              <a:ea typeface="DengXian" panose="02010600030101010101" pitchFamily="2" charset="-122"/>
              <a:cs typeface="Arial" panose="020B0604020202020204" pitchFamily="34" charset="0"/>
            </a:endParaRPr>
          </a:p>
          <a:p>
            <a:pPr>
              <a:lnSpc>
                <a:spcPct val="107000"/>
              </a:lnSpc>
              <a:spcAft>
                <a:spcPts val="816"/>
              </a:spcAft>
            </a:pPr>
            <a:r>
              <a:rPr lang="en-CA" sz="1000" dirty="0">
                <a:latin typeface="Segoe UI" panose="020B0502040204020203" pitchFamily="34" charset="0"/>
                <a:ea typeface="DengXian" panose="02010600030101010101" pitchFamily="2" charset="-122"/>
                <a:cs typeface="Arial" panose="020B0604020202020204" pitchFamily="34" charset="0"/>
              </a:rPr>
              <a:t>The market share of biosimilars varies significantly between the biologic-biosimilar groups. We assume that biosimilars will occupy 40% of the market share in their respective group after 10 years being on the market regardless of Pharmacare implementation. </a:t>
            </a:r>
          </a:p>
          <a:p>
            <a:pPr>
              <a:lnSpc>
                <a:spcPct val="107000"/>
              </a:lnSpc>
              <a:spcAft>
                <a:spcPts val="816"/>
              </a:spcAft>
            </a:pPr>
            <a:endParaRPr lang="en-CA" sz="1000" dirty="0">
              <a:latin typeface="Segoe UI" panose="020B0502040204020203" pitchFamily="34" charset="0"/>
              <a:ea typeface="DengXian" panose="02010600030101010101" pitchFamily="2" charset="-122"/>
              <a:cs typeface="Arial" panose="020B0604020202020204" pitchFamily="34" charset="0"/>
            </a:endParaRPr>
          </a:p>
          <a:p>
            <a:pPr>
              <a:lnSpc>
                <a:spcPct val="107000"/>
              </a:lnSpc>
              <a:spcAft>
                <a:spcPts val="816"/>
              </a:spcAft>
            </a:pPr>
            <a:r>
              <a:rPr lang="en-CA" sz="1000" dirty="0">
                <a:latin typeface="Segoe UI" panose="020B0502040204020203" pitchFamily="34" charset="0"/>
                <a:ea typeface="DengXian" panose="02010600030101010101" pitchFamily="2" charset="-122"/>
                <a:cs typeface="Arial" panose="020B0604020202020204" pitchFamily="34" charset="0"/>
              </a:rPr>
              <a:t>Given the nature and the high cost of biologic and biosimilar drugs, these drugs are exempt from any cost savings under the Pharmacare. </a:t>
            </a:r>
          </a:p>
          <a:p>
            <a:pPr defTabSz="933237">
              <a:defRPr/>
            </a:pPr>
            <a:endParaRPr lang="en-CA" sz="1000" dirty="0">
              <a:latin typeface="Arial" panose="020B0604020202020204" pitchFamily="34" charset="0"/>
              <a:ea typeface="DengXian" panose="02010600030101010101" pitchFamily="2" charset="-122"/>
              <a:cs typeface="Arial" panose="020B0604020202020204" pitchFamily="34" charset="0"/>
            </a:endParaRPr>
          </a:p>
          <a:p>
            <a:pPr defTabSz="933237">
              <a:defRPr/>
            </a:pPr>
            <a:r>
              <a:rPr lang="en-CA" sz="1000" dirty="0">
                <a:solidFill>
                  <a:srgbClr val="333333"/>
                </a:solidFill>
                <a:latin typeface="Noto Sans" panose="020B0502040504020204" pitchFamily="34" charset="0"/>
                <a:ea typeface="DengXian" panose="02010600030101010101" pitchFamily="2" charset="-122"/>
                <a:cs typeface="Arial" panose="020B0604020202020204" pitchFamily="34" charset="0"/>
              </a:rPr>
              <a:t>In our previous Pharmacare report, biosimilar drugs could not be identified. So no substitution was assumed. </a:t>
            </a:r>
            <a:endParaRPr lang="en-CA" sz="1000" dirty="0">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11</a:t>
            </a:fld>
            <a:endParaRPr lang="en-US"/>
          </a:p>
        </p:txBody>
      </p:sp>
    </p:spTree>
    <p:extLst>
      <p:ext uri="{BB962C8B-B14F-4D97-AF65-F5344CB8AC3E}">
        <p14:creationId xmlns:p14="http://schemas.microsoft.com/office/powerpoint/2010/main" val="2371876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12</a:t>
            </a:fld>
            <a:endParaRPr lang="en-US" dirty="0"/>
          </a:p>
        </p:txBody>
      </p:sp>
    </p:spTree>
    <p:extLst>
      <p:ext uri="{BB962C8B-B14F-4D97-AF65-F5344CB8AC3E}">
        <p14:creationId xmlns:p14="http://schemas.microsoft.com/office/powerpoint/2010/main" val="2483635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latin typeface="Segoe UI" panose="020B0502040204020203" pitchFamily="34" charset="0"/>
                <a:ea typeface="DengXian" panose="02010600030101010101" pitchFamily="2" charset="-122"/>
                <a:cs typeface="Arial" panose="020B0604020202020204" pitchFamily="34" charset="0"/>
              </a:rPr>
              <a:t>To estimate the cost of national Pharmacare program over the 2023-24 to 2027-28 period the following cost drivers have been considered:</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The volume of drugs used,</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The prescription price of drugs,</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Population growth,</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Shifts between lower- and higher-cost drugs (drug-mix),</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Decreasing use of Direct-acting antiviral drugs (to treat hepatitis C)</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COVID-19 related drugs,</a:t>
            </a:r>
          </a:p>
          <a:p>
            <a:pPr marL="349964" indent="-349964">
              <a:lnSpc>
                <a:spcPct val="107000"/>
              </a:lnSpc>
              <a:spcAft>
                <a:spcPts val="1225"/>
              </a:spcAft>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Dispensing fees</a:t>
            </a:r>
          </a:p>
          <a:p>
            <a:pPr marL="349964" indent="-349964">
              <a:lnSpc>
                <a:spcPct val="107000"/>
              </a:lnSpc>
              <a:spcAft>
                <a:spcPts val="1225"/>
              </a:spcAft>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Markups.</a:t>
            </a:r>
          </a:p>
          <a:p>
            <a:pPr>
              <a:lnSpc>
                <a:spcPct val="107000"/>
              </a:lnSpc>
              <a:spcAft>
                <a:spcPts val="1225"/>
              </a:spcAft>
            </a:pPr>
            <a:endParaRPr lang="en-CA" sz="1800" dirty="0">
              <a:latin typeface="Segoe UI" panose="020B0502040204020203" pitchFamily="34" charset="0"/>
              <a:ea typeface="DengXian" panose="02010600030101010101" pitchFamily="2" charset="-122"/>
              <a:cs typeface="Arial" panose="020B0604020202020204" pitchFamily="34" charset="0"/>
            </a:endParaRPr>
          </a:p>
          <a:p>
            <a:pPr>
              <a:lnSpc>
                <a:spcPct val="107000"/>
              </a:lnSpc>
              <a:spcAft>
                <a:spcPts val="1225"/>
              </a:spcAft>
            </a:pPr>
            <a:r>
              <a:rPr lang="en-CA" sz="1800" dirty="0">
                <a:latin typeface="Segoe UI" panose="020B0502040204020203" pitchFamily="34" charset="0"/>
                <a:ea typeface="DengXian" panose="02010600030101010101" pitchFamily="2" charset="-122"/>
                <a:cs typeface="Arial" panose="020B0604020202020204" pitchFamily="34" charset="0"/>
              </a:rPr>
              <a:t>Patented Medicine Price Review Board (PMPRB) each year produces a report on prescription costs in public drug plans. We use their growth factors for volume, price, population, drug-mix, use of DAA drugs, and dispensing fees.</a:t>
            </a:r>
          </a:p>
          <a:p>
            <a:pPr>
              <a:lnSpc>
                <a:spcPct val="107000"/>
              </a:lnSpc>
              <a:spcAft>
                <a:spcPts val="1225"/>
              </a:spcAft>
            </a:pPr>
            <a:endParaRPr lang="en-CA" sz="1800" dirty="0">
              <a:latin typeface="Segoe UI" panose="020B0502040204020203" pitchFamily="34" charset="0"/>
              <a:ea typeface="DengXian" panose="02010600030101010101" pitchFamily="2" charset="-122"/>
              <a:cs typeface="Arial" panose="020B0604020202020204" pitchFamily="34" charset="0"/>
            </a:endParaRPr>
          </a:p>
          <a:p>
            <a:pPr>
              <a:lnSpc>
                <a:spcPct val="107000"/>
              </a:lnSpc>
              <a:spcAft>
                <a:spcPts val="1225"/>
              </a:spcAft>
            </a:pPr>
            <a:r>
              <a:rPr lang="en-CA" sz="1800" dirty="0">
                <a:latin typeface="Segoe UI" panose="020B0502040204020203" pitchFamily="34" charset="0"/>
                <a:ea typeface="DengXian" panose="02010600030101010101" pitchFamily="2" charset="-122"/>
                <a:cs typeface="Arial" panose="020B0604020202020204" pitchFamily="34" charset="0"/>
              </a:rPr>
              <a:t>To account for year-to-year variation in these drivers, each growth factor was calculated as a provincial average over the last five years.</a:t>
            </a:r>
            <a:endParaRPr lang="en-CA" dirty="0"/>
          </a:p>
          <a:p>
            <a:pPr lvl="1"/>
            <a:endParaRPr lang="en-CA" dirty="0"/>
          </a:p>
          <a:p>
            <a:r>
              <a:rPr lang="en-CA" sz="1800" dirty="0">
                <a:latin typeface="Segoe UI" panose="020B0502040204020203" pitchFamily="34" charset="0"/>
                <a:ea typeface="DengXian" panose="02010600030101010101" pitchFamily="2" charset="-122"/>
                <a:cs typeface="Arial" panose="020B0604020202020204" pitchFamily="34" charset="0"/>
              </a:rPr>
              <a:t>For volume and population cost drivers 2020-21 was excluded from the calculation because of notable changes in number of beneficiaries and number of claims per patient due to COVID-19.</a:t>
            </a:r>
          </a:p>
          <a:p>
            <a:endParaRPr lang="en-CA" sz="1800" dirty="0">
              <a:latin typeface="Segoe UI" panose="020B0502040204020203" pitchFamily="34" charset="0"/>
              <a:ea typeface="DengXian" panose="02010600030101010101" pitchFamily="2" charset="-122"/>
              <a:cs typeface="Arial" panose="020B0604020202020204" pitchFamily="34" charset="0"/>
            </a:endParaRPr>
          </a:p>
          <a:p>
            <a:r>
              <a:rPr lang="en-CA" sz="1800" dirty="0">
                <a:latin typeface="Segoe UI" panose="020B0502040204020203" pitchFamily="34" charset="0"/>
                <a:ea typeface="DengXian" panose="02010600030101010101" pitchFamily="2" charset="-122"/>
                <a:cs typeface="Arial" panose="020B0604020202020204" pitchFamily="34" charset="0"/>
              </a:rPr>
              <a:t>0% growth was applied on COVID related drugs and 3% growth is assumed for markups. </a:t>
            </a:r>
          </a:p>
          <a:p>
            <a:endParaRPr lang="en-CA" sz="1800" dirty="0">
              <a:latin typeface="Segoe UI" panose="020B0502040204020203" pitchFamily="34" charset="0"/>
              <a:ea typeface="DengXian" panose="02010600030101010101" pitchFamily="2" charset="-122"/>
              <a:cs typeface="Arial" panose="020B0604020202020204" pitchFamily="34" charset="0"/>
            </a:endParaRPr>
          </a:p>
          <a:p>
            <a:r>
              <a:rPr lang="en-CA" sz="1800" dirty="0">
                <a:latin typeface="Segoe UI" panose="020B0502040204020203" pitchFamily="34" charset="0"/>
                <a:ea typeface="DengXian" panose="02010600030101010101" pitchFamily="2" charset="-122"/>
                <a:cs typeface="Arial" panose="020B0604020202020204" pitchFamily="34" charset="0"/>
              </a:rPr>
              <a:t>For Pharmacare projection growth factors were applied on province level.</a:t>
            </a:r>
          </a:p>
          <a:p>
            <a:endParaRPr lang="en-CA" sz="1800" dirty="0">
              <a:latin typeface="Segoe UI" panose="020B0502040204020203" pitchFamily="34" charset="0"/>
              <a:ea typeface="DengXian" panose="02010600030101010101" pitchFamily="2" charset="-122"/>
              <a:cs typeface="Arial" panose="020B0604020202020204" pitchFamily="34" charset="0"/>
            </a:endParaRPr>
          </a:p>
          <a:p>
            <a:r>
              <a:rPr lang="en-CA" sz="1800" dirty="0">
                <a:latin typeface="Segoe UI" panose="020B0502040204020203" pitchFamily="34" charset="0"/>
                <a:ea typeface="DengXian" panose="02010600030101010101" pitchFamily="2" charset="-122"/>
                <a:cs typeface="Arial" panose="020B0604020202020204" pitchFamily="34" charset="0"/>
              </a:rPr>
              <a:t>To estimate the drug spending in the absence of Pharmacare, the same growth factors were applied to prescriptions where primary payer was identified as public. Private plans growth factors determined by the PMPRB were used to estimate the drug spending in the absence of Pharmacare where primary payer is identified as private or when prescription was paid out-of-pocket.</a:t>
            </a:r>
          </a:p>
          <a:p>
            <a:endParaRPr lang="en-CA" sz="1800" dirty="0">
              <a:latin typeface="Segoe UI" panose="020B0502040204020203" pitchFamily="34" charset="0"/>
              <a:ea typeface="DengXian" panose="02010600030101010101" pitchFamily="2" charset="-122"/>
              <a:cs typeface="Arial" panose="020B0604020202020204" pitchFamily="34" charset="0"/>
            </a:endParaRPr>
          </a:p>
          <a:p>
            <a:r>
              <a:rPr lang="en-CA" sz="1800" dirty="0">
                <a:latin typeface="Segoe UI" panose="020B0502040204020203" pitchFamily="34" charset="0"/>
                <a:ea typeface="DengXian" panose="02010600030101010101" pitchFamily="2" charset="-122"/>
                <a:cs typeface="Arial" panose="020B0604020202020204" pitchFamily="34" charset="0"/>
              </a:rPr>
              <a:t>In our previous report national growth factors for </a:t>
            </a:r>
            <a:r>
              <a:rPr lang="en-CA" dirty="0">
                <a:latin typeface="Segoe UI" panose="020B0502040204020203" pitchFamily="34" charset="0"/>
                <a:ea typeface="DengXian" panose="02010600030101010101" pitchFamily="2" charset="-122"/>
                <a:cs typeface="Arial" panose="020B0604020202020204" pitchFamily="34" charset="0"/>
              </a:rPr>
              <a:t>public plans we applied to both baseline and Pharmacare scenario. </a:t>
            </a:r>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13</a:t>
            </a:fld>
            <a:endParaRPr lang="en-US"/>
          </a:p>
        </p:txBody>
      </p:sp>
    </p:spTree>
    <p:extLst>
      <p:ext uri="{BB962C8B-B14F-4D97-AF65-F5344CB8AC3E}">
        <p14:creationId xmlns:p14="http://schemas.microsoft.com/office/powerpoint/2010/main" val="2201469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14</a:t>
            </a:fld>
            <a:endParaRPr lang="en-US"/>
          </a:p>
        </p:txBody>
      </p:sp>
    </p:spTree>
    <p:extLst>
      <p:ext uri="{BB962C8B-B14F-4D97-AF65-F5344CB8AC3E}">
        <p14:creationId xmlns:p14="http://schemas.microsoft.com/office/powerpoint/2010/main" val="1872241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latin typeface="Calibri" panose="020F0502020204030204" pitchFamily="34" charset="0"/>
                <a:ea typeface="Times New Roman" panose="02020603050405020304" pitchFamily="18" charset="0"/>
              </a:rPr>
              <a:t>We assume that Pharmacare will be implemented on January 1st, 2024. </a:t>
            </a:r>
            <a:endParaRPr lang="en-CA"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Times New Roman" panose="02020603050405020304" pitchFamily="18" charset="0"/>
              </a:rPr>
              <a:t>The drug expenditures under Pharmacare to be $33.2 billion in 2024-25 (the assumed first full fiscal year of implementation), increasing to $38.9 billion in 2027-28. </a:t>
            </a:r>
          </a:p>
          <a:p>
            <a:pPr defTabSz="933237">
              <a:defRPr/>
            </a:pPr>
            <a:r>
              <a:rPr lang="en-US" sz="1800" dirty="0">
                <a:solidFill>
                  <a:srgbClr val="000000"/>
                </a:solidFill>
                <a:latin typeface="Calibri" panose="020F0502020204030204" pitchFamily="34" charset="0"/>
                <a:ea typeface="Times New Roman" panose="02020603050405020304" pitchFamily="18" charset="0"/>
              </a:rPr>
              <a:t>To offer universal access to a standardized list of drugs for the same price across Canada will cost public payers an additional $14.8 billion in 2024-25, increasing to $17.3 billion in 2027-28.</a:t>
            </a:r>
            <a:endParaRPr lang="en-CA" sz="1800" dirty="0">
              <a:latin typeface="Times New Roman" panose="02020603050405020304" pitchFamily="18" charset="0"/>
              <a:ea typeface="Times New Roman" panose="02020603050405020304" pitchFamily="18" charset="0"/>
            </a:endParaRPr>
          </a:p>
          <a:p>
            <a:endParaRPr lang="en-CA" sz="1800" dirty="0">
              <a:latin typeface="Times New Roman" panose="02020603050405020304" pitchFamily="18" charset="0"/>
              <a:ea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15</a:t>
            </a:fld>
            <a:endParaRPr lang="en-US"/>
          </a:p>
        </p:txBody>
      </p:sp>
    </p:spTree>
    <p:extLst>
      <p:ext uri="{BB962C8B-B14F-4D97-AF65-F5344CB8AC3E}">
        <p14:creationId xmlns:p14="http://schemas.microsoft.com/office/powerpoint/2010/main" val="672393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12"/>
              </a:spcAft>
            </a:pPr>
            <a:r>
              <a:rPr lang="en-CA" sz="1800" dirty="0">
                <a:solidFill>
                  <a:srgbClr val="4A5568"/>
                </a:solidFill>
                <a:latin typeface="Segoe UI" panose="020B0502040204020203" pitchFamily="34" charset="0"/>
                <a:ea typeface="DengXian" panose="02010600030101010101" pitchFamily="2" charset="-122"/>
                <a:cs typeface="Arial" panose="020B0604020202020204" pitchFamily="34" charset="0"/>
              </a:rPr>
              <a:t>We estimate that the total expenditure on RAMQ drugs under Pharmacare will be 33.2 billion in 2024-25. Using projection methodology described in the previous section, this cost is expected to rise to 38.9 billion by 2027-28. </a:t>
            </a:r>
          </a:p>
          <a:p>
            <a:pPr>
              <a:spcAft>
                <a:spcPts val="1225"/>
              </a:spcAft>
            </a:pPr>
            <a:endParaRPr lang="en-US" sz="1800" dirty="0">
              <a:latin typeface="Segoe UI" panose="020B0502040204020203" pitchFamily="34" charset="0"/>
              <a:ea typeface="DengXian" panose="02010600030101010101" pitchFamily="2" charset="-122"/>
              <a:cs typeface="Arial" panose="020B0604020202020204" pitchFamily="34" charset="0"/>
            </a:endParaRPr>
          </a:p>
          <a:p>
            <a:pPr defTabSz="933237">
              <a:spcAft>
                <a:spcPts val="1225"/>
              </a:spcAft>
              <a:defRPr/>
            </a:pPr>
            <a:r>
              <a:rPr lang="en-CA" sz="1800" dirty="0">
                <a:latin typeface="Segoe UI" panose="020B0502040204020203" pitchFamily="34" charset="0"/>
                <a:ea typeface="DengXian" panose="02010600030101010101" pitchFamily="2" charset="-122"/>
                <a:cs typeface="Arial" panose="020B0604020202020204" pitchFamily="34" charset="0"/>
              </a:rPr>
              <a:t>Compared to the projected costs of current spending on drugs listed on the RAMQ formulary, Pharmacare costs are 1.2 billion lower in 2023-24 and 2.2 billion lower in 2027-28.</a:t>
            </a:r>
          </a:p>
          <a:p>
            <a:pPr defTabSz="933237">
              <a:spcAft>
                <a:spcPts val="1225"/>
              </a:spcAft>
              <a:defRPr/>
            </a:pPr>
            <a:endParaRPr lang="en-CA" sz="1800" dirty="0">
              <a:latin typeface="Segoe UI" panose="020B0502040204020203" pitchFamily="34" charset="0"/>
              <a:ea typeface="DengXian" panose="02010600030101010101" pitchFamily="2" charset="-122"/>
              <a:cs typeface="Arial" panose="020B0604020202020204" pitchFamily="34" charset="0"/>
            </a:endParaRPr>
          </a:p>
          <a:p>
            <a:pPr defTabSz="933237">
              <a:spcAft>
                <a:spcPts val="1225"/>
              </a:spcAft>
              <a:defRPr/>
            </a:pPr>
            <a:r>
              <a:rPr lang="en-CA" sz="1800" dirty="0">
                <a:latin typeface="Segoe UI" panose="020B0502040204020203" pitchFamily="34" charset="0"/>
                <a:ea typeface="DengXian" panose="02010600030101010101" pitchFamily="2" charset="-122"/>
                <a:cs typeface="Arial" panose="020B0604020202020204" pitchFamily="34" charset="0"/>
              </a:rPr>
              <a:t>The growth rate of total drug costs under the Pharmacare assumptions is slightly lower (5.3 per cent vs. 5.8 per cent). This difference is primarily a result of drug expenditures of private plans growing at a faster rate than drug expenditures of public plans.  </a:t>
            </a:r>
          </a:p>
          <a:p>
            <a:pPr>
              <a:spcAft>
                <a:spcPts val="1225"/>
              </a:spcAft>
            </a:pPr>
            <a:endParaRPr lang="en-US" sz="1800" dirty="0">
              <a:latin typeface="Segoe UI" panose="020B0502040204020203" pitchFamily="34" charset="0"/>
              <a:ea typeface="DengXian" panose="02010600030101010101" pitchFamily="2" charset="-122"/>
              <a:cs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16</a:t>
            </a:fld>
            <a:endParaRPr lang="en-US"/>
          </a:p>
        </p:txBody>
      </p:sp>
    </p:spTree>
    <p:extLst>
      <p:ext uri="{BB962C8B-B14F-4D97-AF65-F5344CB8AC3E}">
        <p14:creationId xmlns:p14="http://schemas.microsoft.com/office/powerpoint/2010/main" val="4185239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17</a:t>
            </a:fld>
            <a:endParaRPr lang="en-US"/>
          </a:p>
        </p:txBody>
      </p:sp>
    </p:spTree>
    <p:extLst>
      <p:ext uri="{BB962C8B-B14F-4D97-AF65-F5344CB8AC3E}">
        <p14:creationId xmlns:p14="http://schemas.microsoft.com/office/powerpoint/2010/main" val="20017260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18</a:t>
            </a:fld>
            <a:endParaRPr lang="en-US"/>
          </a:p>
        </p:txBody>
      </p:sp>
    </p:spTree>
    <p:extLst>
      <p:ext uri="{BB962C8B-B14F-4D97-AF65-F5344CB8AC3E}">
        <p14:creationId xmlns:p14="http://schemas.microsoft.com/office/powerpoint/2010/main" val="1246101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CA" sz="1000" dirty="0">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19</a:t>
            </a:fld>
            <a:endParaRPr lang="en-US"/>
          </a:p>
        </p:txBody>
      </p:sp>
    </p:spTree>
    <p:extLst>
      <p:ext uri="{BB962C8B-B14F-4D97-AF65-F5344CB8AC3E}">
        <p14:creationId xmlns:p14="http://schemas.microsoft.com/office/powerpoint/2010/main" val="4064313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2</a:t>
            </a:fld>
            <a:endParaRPr lang="en-US"/>
          </a:p>
        </p:txBody>
      </p:sp>
    </p:spTree>
    <p:extLst>
      <p:ext uri="{BB962C8B-B14F-4D97-AF65-F5344CB8AC3E}">
        <p14:creationId xmlns:p14="http://schemas.microsoft.com/office/powerpoint/2010/main" val="1249650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latin typeface="Calibri" panose="020F0502020204030204" pitchFamily="34" charset="0"/>
                <a:ea typeface="Times New Roman" panose="02020603050405020304" pitchFamily="18" charset="0"/>
              </a:rPr>
              <a:t>We assume that Pharmacare will be implemented on January 1st, 2024. </a:t>
            </a:r>
            <a:endParaRPr lang="en-CA" dirty="0">
              <a:latin typeface="Times New Roman" panose="02020603050405020304" pitchFamily="18" charset="0"/>
              <a:ea typeface="Times New Roman" panose="02020603050405020304" pitchFamily="18" charset="0"/>
            </a:endParaRPr>
          </a:p>
          <a:p>
            <a:r>
              <a:rPr lang="en-US" dirty="0">
                <a:solidFill>
                  <a:srgbClr val="000000"/>
                </a:solidFill>
                <a:latin typeface="Calibri" panose="020F0502020204030204" pitchFamily="34" charset="0"/>
                <a:ea typeface="Times New Roman" panose="02020603050405020304" pitchFamily="18" charset="0"/>
              </a:rPr>
              <a:t>The drug expenditures under Pharmacare to be $23.0 billion in 2024-25 (the assumed first full fiscal year of implementation), increasing to $27.1 billion in 2027-28. </a:t>
            </a:r>
          </a:p>
          <a:p>
            <a:pPr defTabSz="933237">
              <a:defRPr/>
            </a:pPr>
            <a:r>
              <a:rPr lang="en-US" dirty="0">
                <a:solidFill>
                  <a:srgbClr val="000000"/>
                </a:solidFill>
                <a:latin typeface="Calibri" panose="020F0502020204030204" pitchFamily="34" charset="0"/>
                <a:ea typeface="Times New Roman" panose="02020603050405020304" pitchFamily="18" charset="0"/>
              </a:rPr>
              <a:t>To offer universal access to a standardized list of drugs for the same price across Canada will cost public payers an additional $1.8 billion in 2024-25, increasing to $2.0 billion in 2027-28.</a:t>
            </a:r>
            <a:endParaRPr lang="en-CA" dirty="0">
              <a:latin typeface="Times New Roman" panose="02020603050405020304" pitchFamily="18" charset="0"/>
              <a:ea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20</a:t>
            </a:fld>
            <a:endParaRPr lang="en-US"/>
          </a:p>
        </p:txBody>
      </p:sp>
    </p:spTree>
    <p:extLst>
      <p:ext uri="{BB962C8B-B14F-4D97-AF65-F5344CB8AC3E}">
        <p14:creationId xmlns:p14="http://schemas.microsoft.com/office/powerpoint/2010/main" val="176295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21</a:t>
            </a:fld>
            <a:endParaRPr lang="en-US"/>
          </a:p>
        </p:txBody>
      </p:sp>
    </p:spTree>
    <p:extLst>
      <p:ext uri="{BB962C8B-B14F-4D97-AF65-F5344CB8AC3E}">
        <p14:creationId xmlns:p14="http://schemas.microsoft.com/office/powerpoint/2010/main" val="4211971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22</a:t>
            </a:fld>
            <a:endParaRPr lang="en-US"/>
          </a:p>
        </p:txBody>
      </p:sp>
    </p:spTree>
    <p:extLst>
      <p:ext uri="{BB962C8B-B14F-4D97-AF65-F5344CB8AC3E}">
        <p14:creationId xmlns:p14="http://schemas.microsoft.com/office/powerpoint/2010/main" val="4157641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CA" sz="1000" dirty="0">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23</a:t>
            </a:fld>
            <a:endParaRPr lang="en-US"/>
          </a:p>
        </p:txBody>
      </p:sp>
    </p:spTree>
    <p:extLst>
      <p:ext uri="{BB962C8B-B14F-4D97-AF65-F5344CB8AC3E}">
        <p14:creationId xmlns:p14="http://schemas.microsoft.com/office/powerpoint/2010/main" val="27617829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latin typeface="Calibri" panose="020F0502020204030204" pitchFamily="34" charset="0"/>
                <a:ea typeface="Times New Roman" panose="02020603050405020304" pitchFamily="18" charset="0"/>
              </a:rPr>
              <a:t>We assume that Pharmacare will be implemented on January 1st, 2024. </a:t>
            </a:r>
            <a:endParaRPr lang="en-CA" dirty="0">
              <a:latin typeface="Times New Roman" panose="02020603050405020304" pitchFamily="18" charset="0"/>
              <a:ea typeface="Times New Roman" panose="02020603050405020304" pitchFamily="18" charset="0"/>
            </a:endParaRPr>
          </a:p>
          <a:p>
            <a:r>
              <a:rPr lang="en-US" dirty="0">
                <a:solidFill>
                  <a:srgbClr val="000000"/>
                </a:solidFill>
                <a:latin typeface="Calibri" panose="020F0502020204030204" pitchFamily="34" charset="0"/>
                <a:ea typeface="Times New Roman" panose="02020603050405020304" pitchFamily="18" charset="0"/>
              </a:rPr>
              <a:t>The drug expenditures under Pharmacare to be $33.2 billion in 2024-25 (the assumed first full fiscal year of implementation), increasing to $38.9 billion in 2027-28. </a:t>
            </a:r>
          </a:p>
          <a:p>
            <a:pPr defTabSz="933237">
              <a:defRPr/>
            </a:pPr>
            <a:r>
              <a:rPr lang="en-US" dirty="0">
                <a:solidFill>
                  <a:srgbClr val="000000"/>
                </a:solidFill>
                <a:latin typeface="Calibri" panose="020F0502020204030204" pitchFamily="34" charset="0"/>
                <a:ea typeface="Times New Roman" panose="02020603050405020304" pitchFamily="18" charset="0"/>
              </a:rPr>
              <a:t>To offer universal access to a standardized list of drugs for the same price across Canada will cost public payers an additional $14.8 billion in 2024-25, increasing to $17.3 billion in 2027-28.</a:t>
            </a:r>
            <a:endParaRPr lang="en-CA" dirty="0">
              <a:latin typeface="Times New Roman" panose="02020603050405020304" pitchFamily="18" charset="0"/>
              <a:ea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24</a:t>
            </a:fld>
            <a:endParaRPr lang="en-US"/>
          </a:p>
        </p:txBody>
      </p:sp>
    </p:spTree>
    <p:extLst>
      <p:ext uri="{BB962C8B-B14F-4D97-AF65-F5344CB8AC3E}">
        <p14:creationId xmlns:p14="http://schemas.microsoft.com/office/powerpoint/2010/main" val="3014459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25</a:t>
            </a:fld>
            <a:endParaRPr lang="en-US"/>
          </a:p>
        </p:txBody>
      </p:sp>
    </p:spTree>
    <p:extLst>
      <p:ext uri="{BB962C8B-B14F-4D97-AF65-F5344CB8AC3E}">
        <p14:creationId xmlns:p14="http://schemas.microsoft.com/office/powerpoint/2010/main" val="28676270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B9B736F-2F28-B149-8016-29375364E0DB}" type="slidenum">
              <a:rPr lang="en-US" smtClean="0"/>
              <a:t>26</a:t>
            </a:fld>
            <a:endParaRPr lang="en-US"/>
          </a:p>
        </p:txBody>
      </p:sp>
    </p:spTree>
    <p:extLst>
      <p:ext uri="{BB962C8B-B14F-4D97-AF65-F5344CB8AC3E}">
        <p14:creationId xmlns:p14="http://schemas.microsoft.com/office/powerpoint/2010/main" val="3737551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B9B736F-2F28-B149-8016-29375364E0DB}" type="slidenum">
              <a:rPr lang="en-US" smtClean="0"/>
              <a:t>27</a:t>
            </a:fld>
            <a:endParaRPr lang="en-US"/>
          </a:p>
        </p:txBody>
      </p:sp>
    </p:spTree>
    <p:extLst>
      <p:ext uri="{BB962C8B-B14F-4D97-AF65-F5344CB8AC3E}">
        <p14:creationId xmlns:p14="http://schemas.microsoft.com/office/powerpoint/2010/main" val="1541762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Projection methodology was updated with the latest growth factors</a:t>
            </a:r>
          </a:p>
          <a:p>
            <a:endParaRPr lang="en-CA" dirty="0"/>
          </a:p>
          <a:p>
            <a:r>
              <a:rPr lang="en-US" sz="1200" b="1" dirty="0">
                <a:solidFill>
                  <a:schemeClr val="tx1"/>
                </a:solidFill>
                <a:effectLst/>
                <a:latin typeface="Arial" panose="020B0604020202020204" pitchFamily="34" charset="0"/>
                <a:ea typeface="DengXian" panose="02010600030101010101" pitchFamily="2" charset="-122"/>
                <a:cs typeface="Arial" panose="020B0604020202020204" pitchFamily="34" charset="0"/>
              </a:rPr>
              <a:t>2024 Costing Update</a:t>
            </a:r>
            <a:endParaRPr lang="en-CA" b="1" dirty="0"/>
          </a:p>
          <a:p>
            <a:endPar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p>
            <a:endPar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p>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Generic substitution: the drugs on the formulary are either already generic versions or the brand name drugs that do not have a generic version available.</a:t>
            </a:r>
          </a:p>
          <a:p>
            <a:endPar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Biologic and biosimilar consumption: </a:t>
            </a:r>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the drugs on the formulary are either already biosimilar versions or the biologics that do not have a biosimilar version available.</a:t>
            </a:r>
          </a:p>
          <a:p>
            <a:endPar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28</a:t>
            </a:fld>
            <a:endParaRPr lang="en-US"/>
          </a:p>
        </p:txBody>
      </p:sp>
    </p:spTree>
    <p:extLst>
      <p:ext uri="{BB962C8B-B14F-4D97-AF65-F5344CB8AC3E}">
        <p14:creationId xmlns:p14="http://schemas.microsoft.com/office/powerpoint/2010/main" val="17467647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CA" dirty="0">
                <a:latin typeface="Arial" panose="020B0604020202020204" pitchFamily="34" charset="0"/>
                <a:ea typeface="DengXian" panose="02010600030101010101" pitchFamily="2" charset="-122"/>
                <a:cs typeface="Arial" panose="020B0604020202020204" pitchFamily="34" charset="0"/>
              </a:rPr>
              <a:t>This estimate assumes that individuals maintain their current coverage (public or private) and that public and private plan providers maintain the same coverage terms.</a:t>
            </a:r>
          </a:p>
          <a:p>
            <a:endParaRPr lang="en-CA" dirty="0">
              <a:latin typeface="Arial"/>
              <a:ea typeface="DengXian"/>
              <a:cs typeface="Arial"/>
            </a:endParaRPr>
          </a:p>
          <a:p>
            <a:r>
              <a:rPr lang="en-CA" dirty="0">
                <a:latin typeface="Arial"/>
                <a:ea typeface="DengXian"/>
                <a:cs typeface="Arial"/>
              </a:rPr>
              <a:t>Diabetes drug take up about 45% of Total cost after recovery ($843 million over 5 years)</a:t>
            </a:r>
            <a:endParaRPr lang="en-CA" dirty="0">
              <a:latin typeface="Calibri"/>
              <a:ea typeface="DengXian"/>
              <a:cs typeface="Calibri"/>
            </a:endParaRPr>
          </a:p>
          <a:p>
            <a:pPr>
              <a:defRPr/>
            </a:pPr>
            <a:r>
              <a:rPr lang="en-CA" dirty="0">
                <a:latin typeface="Arial"/>
                <a:ea typeface="DengXian"/>
                <a:cs typeface="Arial"/>
              </a:rPr>
              <a:t>Contraception drugs take up about 55% of Total cost after recovery ($1,042 million over 5 years)</a:t>
            </a:r>
            <a:endParaRPr lang="en-CA" dirty="0">
              <a:effectLst/>
              <a:latin typeface="Arial"/>
              <a:ea typeface="DengXian" panose="02010600030101010101" pitchFamily="2" charset="-122"/>
              <a:cs typeface="Arial"/>
            </a:endParaRPr>
          </a:p>
          <a:p>
            <a:pPr lvl="1"/>
            <a:endParaRPr lang="en-US" sz="2000" dirty="0">
              <a:latin typeface="Calibri" panose="020F0502020204030204"/>
              <a:ea typeface="DengXian" panose="02010600030101010101" pitchFamily="2" charset="-122"/>
              <a:cs typeface="Calibri" panose="020F0502020204030204"/>
            </a:endParaRPr>
          </a:p>
          <a:p>
            <a:pPr lvl="1"/>
            <a:endParaRPr lang="en-US" sz="2000" dirty="0">
              <a:latin typeface="Calibri" panose="020F0502020204030204"/>
              <a:ea typeface="DengXian" panose="02010600030101010101" pitchFamily="2" charset="-122"/>
              <a:cs typeface="Calibri" panose="020F0502020204030204"/>
            </a:endParaRPr>
          </a:p>
          <a:p>
            <a:endParaRPr lang="en-CA" dirty="0">
              <a:latin typeface="Arial" panose="020B0604020202020204" pitchFamily="34" charset="0"/>
              <a:ea typeface="DengXian" panose="02010600030101010101" pitchFamily="2" charset="-122"/>
              <a:cs typeface="Arial" panose="020B0604020202020204" pitchFamily="34" charset="0"/>
            </a:endParaRPr>
          </a:p>
          <a:p>
            <a:endParaRPr lang="en-CA" dirty="0">
              <a:cs typeface="Calibri" panose="020F0502020204030204"/>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29</a:t>
            </a:fld>
            <a:endParaRPr lang="en-US"/>
          </a:p>
        </p:txBody>
      </p:sp>
    </p:spTree>
    <p:extLst>
      <p:ext uri="{BB962C8B-B14F-4D97-AF65-F5344CB8AC3E}">
        <p14:creationId xmlns:p14="http://schemas.microsoft.com/office/powerpoint/2010/main" val="3898097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sz="1800" dirty="0">
                <a:latin typeface="Calibri" panose="020F0502020204030204" pitchFamily="34" charset="0"/>
                <a:ea typeface="MS Mincho" panose="02020609040205080304" pitchFamily="49" charset="-128"/>
                <a:cs typeface="Times New Roman" panose="02020603050405020304" pitchFamily="18" charset="0"/>
              </a:rPr>
              <a:t>Currently, public insurance coverage of pharmaceuticals varies across the provinces, in terms of population coverage (eligibility), formularies (drugs covered), and cost-sharing. </a:t>
            </a:r>
          </a:p>
          <a:p>
            <a:pPr defTabSz="933237">
              <a:defRPr/>
            </a:pPr>
            <a:endParaRPr lang="en-US" sz="1800" dirty="0">
              <a:latin typeface="Calibri" panose="020F0502020204030204" pitchFamily="34" charset="0"/>
              <a:ea typeface="MS Mincho" panose="02020609040205080304" pitchFamily="49" charset="-128"/>
              <a:cs typeface="Times New Roman" panose="02020603050405020304" pitchFamily="18" charset="0"/>
            </a:endParaRPr>
          </a:p>
          <a:p>
            <a:pPr defTabSz="933237">
              <a:defRPr/>
            </a:pPr>
            <a:r>
              <a:rPr lang="en-US" sz="1800" dirty="0">
                <a:latin typeface="Calibri" panose="020F0502020204030204" pitchFamily="34" charset="0"/>
                <a:ea typeface="MS Mincho" panose="02020609040205080304" pitchFamily="49" charset="-128"/>
                <a:cs typeface="Times New Roman" panose="02020603050405020304" pitchFamily="18" charset="0"/>
              </a:rPr>
              <a:t>In Budget 2018, the Government of Canada announced the creation of the Advisory Council on the Implementation of National Pharmacare. </a:t>
            </a:r>
          </a:p>
          <a:p>
            <a:pPr defTabSz="933237">
              <a:defRPr/>
            </a:pPr>
            <a:endParaRPr lang="en-US" sz="1800" dirty="0">
              <a:latin typeface="Calibri" panose="020F0502020204030204" pitchFamily="34" charset="0"/>
              <a:ea typeface="MS Mincho" panose="02020609040205080304" pitchFamily="49" charset="-128"/>
              <a:cs typeface="Times New Roman" panose="02020603050405020304" pitchFamily="18" charset="0"/>
            </a:endParaRPr>
          </a:p>
          <a:p>
            <a:pPr defTabSz="933237">
              <a:defRPr/>
            </a:pPr>
            <a:r>
              <a:rPr lang="en-US" sz="1800" dirty="0">
                <a:latin typeface="Calibri" panose="020F0502020204030204" pitchFamily="34" charset="0"/>
                <a:ea typeface="MS Mincho" panose="02020609040205080304" pitchFamily="49" charset="-128"/>
                <a:cs typeface="Times New Roman" panose="02020603050405020304" pitchFamily="18" charset="0"/>
              </a:rPr>
              <a:t>The 2019 Budget announced the government’s intention [</a:t>
            </a:r>
            <a:r>
              <a:rPr lang="en-US" sz="1800" dirty="0">
                <a:effectLst/>
                <a:ea typeface="MS Mincho" panose="02020609040205080304" pitchFamily="49" charset="-128"/>
              </a:rPr>
              <a:t>based on the Advisory Council’s consultations and the interim report] </a:t>
            </a:r>
            <a:r>
              <a:rPr lang="en-US" sz="1800" dirty="0">
                <a:latin typeface="Calibri" panose="020F0502020204030204" pitchFamily="34" charset="0"/>
                <a:ea typeface="MS Mincho" panose="02020609040205080304" pitchFamily="49" charset="-128"/>
                <a:cs typeface="Times New Roman" panose="02020603050405020304" pitchFamily="18" charset="0"/>
              </a:rPr>
              <a:t>to move forward on three foundational elements of National Pharmacare based on the Advisory Council’s consultations and the interim report: the creation of a Canadian drug agency, the development of a national formulary, and a national strategy for high-cost drugs for rare diseases.</a:t>
            </a:r>
          </a:p>
          <a:p>
            <a:pPr defTabSz="933237">
              <a:defRPr/>
            </a:pPr>
            <a:endParaRPr lang="en-US" sz="1800" dirty="0">
              <a:latin typeface="Calibri" panose="020F0502020204030204" pitchFamily="34"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r>
              <a:rPr lang="en-CA" sz="1800" dirty="0">
                <a:latin typeface="Cambria" panose="02040503050406030204" pitchFamily="18" charset="0"/>
                <a:ea typeface="MS Mincho" panose="02020609040205080304" pitchFamily="49" charset="-128"/>
                <a:cs typeface="Times New Roman" panose="02020603050405020304" pitchFamily="18" charset="0"/>
              </a:rPr>
              <a:t>Canadian Drug Agency Transition Office (CDATO) was launched in spring 2021. On December 18, 2023, the Honourable Mark Holland, Minister of Health, officially announced the creation of the Canadian Drug Agency (CDA). </a:t>
            </a: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r>
              <a:rPr lang="en-CA" sz="1800" dirty="0">
                <a:latin typeface="Cambria" panose="02040503050406030204" pitchFamily="18" charset="0"/>
                <a:ea typeface="MS Mincho" panose="02020609040205080304" pitchFamily="49" charset="-128"/>
                <a:cs typeface="Times New Roman" panose="02020603050405020304" pitchFamily="18" charset="0"/>
              </a:rPr>
              <a:t>There is still no national formulary. "The creation of the CDA further builds on other recent progress made by the federal government towards a national pharmacare program" </a:t>
            </a: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r>
              <a:rPr lang="en-CA" sz="1800" dirty="0">
                <a:latin typeface="Cambria" panose="02040503050406030204" pitchFamily="18" charset="0"/>
                <a:ea typeface="MS Mincho" panose="02020609040205080304" pitchFamily="49" charset="-128"/>
                <a:cs typeface="Times New Roman" panose="02020603050405020304" pitchFamily="18" charset="0"/>
              </a:rPr>
              <a:t>As for national strategy for high-cost drugs for rare diseases, there was a consultation in 2021. In March 2023 the Honourable Jean-Yves Duclos, Minister of Health, announced measures in support of the first-ever National Strategy for Drugs for Rare Diseases, with an investment of up to $1.5 billion over three years. </a:t>
            </a: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pPr marL="291636" indent="-291636" defTabSz="933237">
              <a:buFont typeface="Arial" panose="020B0604020202020204" pitchFamily="34" charset="0"/>
              <a:buChar char="•"/>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endParaRPr lang="en-CA" dirty="0"/>
          </a:p>
          <a:p>
            <a:r>
              <a:rPr lang="en-CA" dirty="0">
                <a:ea typeface="MS Mincho" panose="02020609040205080304" pitchFamily="49" charset="-128"/>
              </a:rPr>
              <a:t>On June 13, 2023 NDP tabled Pharmacare bill (C-340).</a:t>
            </a:r>
          </a:p>
          <a:p>
            <a:endParaRPr lang="en-CA" dirty="0"/>
          </a:p>
          <a:p>
            <a:pPr defTabSz="933237">
              <a:defRPr/>
            </a:pPr>
            <a:r>
              <a:rPr lang="en-CA" dirty="0">
                <a:ea typeface="MS Mincho" panose="02020609040205080304" pitchFamily="49" charset="-128"/>
              </a:rPr>
              <a:t>The creation of a national universal pharmacare program by the end of this year is a condition of the House of Commons supply-and-confidence agreement between the Liberals and the NDP.</a:t>
            </a:r>
            <a:endParaRPr lang="en-US" dirty="0">
              <a:ea typeface="MS Mincho" panose="02020609040205080304" pitchFamily="49" charset="-128"/>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3</a:t>
            </a:fld>
            <a:endParaRPr lang="en-US"/>
          </a:p>
        </p:txBody>
      </p:sp>
    </p:spTree>
    <p:extLst>
      <p:ext uri="{BB962C8B-B14F-4D97-AF65-F5344CB8AC3E}">
        <p14:creationId xmlns:p14="http://schemas.microsoft.com/office/powerpoint/2010/main" val="7491961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2024-25:</a:t>
            </a:r>
            <a:endParaRPr lang="en-US" dirty="0"/>
          </a:p>
          <a:p>
            <a:r>
              <a:rPr lang="en-CA" dirty="0"/>
              <a:t>     75,538 Canadians will benefit from Pharmacare covering diabetes drug from Bill C-64</a:t>
            </a:r>
            <a:endParaRPr lang="en-CA" dirty="0">
              <a:cs typeface="Calibri"/>
            </a:endParaRPr>
          </a:p>
          <a:p>
            <a:r>
              <a:rPr lang="en-CA" dirty="0"/>
              <a:t>     530,516 Canadians will benefit from Pharmacare covering contraception drugs from Bill C-64</a:t>
            </a:r>
            <a:endParaRPr lang="en-CA" dirty="0">
              <a:cs typeface="Calibri"/>
            </a:endParaRPr>
          </a:p>
          <a:p>
            <a:endParaRPr lang="en-CA" dirty="0">
              <a:cs typeface="Calibri"/>
            </a:endParaRPr>
          </a:p>
          <a:p>
            <a:r>
              <a:rPr lang="en-CA" dirty="0">
                <a:cs typeface="Calibri"/>
              </a:rPr>
              <a:t>Important notes: </a:t>
            </a:r>
          </a:p>
          <a:p>
            <a:endParaRPr lang="en-CA" dirty="0">
              <a:cs typeface="Calibri"/>
            </a:endParaRPr>
          </a:p>
          <a:p>
            <a:r>
              <a:rPr lang="en-CA" dirty="0">
                <a:cs typeface="Calibri"/>
              </a:rPr>
              <a:t>The number of beneficiaries was calculated as the number of people who currently pay for contraception and diabetes drugs out-of-pocket plus those who currently do not fill their prescriptions due to cost related reasons (assumed to be 14% of total prescriptions). For these people Pharmacare program is assumed to cover 100% of the prescription costs. About 51% of total cost after recovery is allocated to this group ($963 million over 5 years).</a:t>
            </a:r>
          </a:p>
          <a:p>
            <a:endParaRPr lang="en-CA" dirty="0"/>
          </a:p>
          <a:p>
            <a:r>
              <a:rPr lang="en-CA" dirty="0"/>
              <a:t>Those who currently have public or private coverage and have to pay some copay and/or deductible will also benefit from this program. This group of people, even though they will benefit from Pharmacare, was not included in calculation of the number of beneficiaries (due to a lack of data). About 49% of total cost after recovery is allocated to this group ($922 million over 5 years).</a:t>
            </a:r>
            <a:endParaRPr lang="en-CA" dirty="0">
              <a:cs typeface="Calibri"/>
            </a:endParaRPr>
          </a:p>
          <a:p>
            <a:endParaRPr lang="en-CA" dirty="0">
              <a:cs typeface="Calibri"/>
            </a:endParaRPr>
          </a:p>
          <a:p>
            <a:endParaRPr lang="en-CA" dirty="0">
              <a:cs typeface="Calibri"/>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30</a:t>
            </a:fld>
            <a:endParaRPr lang="en-US"/>
          </a:p>
        </p:txBody>
      </p:sp>
    </p:spTree>
    <p:extLst>
      <p:ext uri="{BB962C8B-B14F-4D97-AF65-F5344CB8AC3E}">
        <p14:creationId xmlns:p14="http://schemas.microsoft.com/office/powerpoint/2010/main" val="19959608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31</a:t>
            </a:fld>
            <a:endParaRPr lang="en-US"/>
          </a:p>
        </p:txBody>
      </p:sp>
    </p:spTree>
    <p:extLst>
      <p:ext uri="{BB962C8B-B14F-4D97-AF65-F5344CB8AC3E}">
        <p14:creationId xmlns:p14="http://schemas.microsoft.com/office/powerpoint/2010/main" val="13849272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32</a:t>
            </a:fld>
            <a:endParaRPr lang="en-US"/>
          </a:p>
        </p:txBody>
      </p:sp>
    </p:spTree>
    <p:extLst>
      <p:ext uri="{BB962C8B-B14F-4D97-AF65-F5344CB8AC3E}">
        <p14:creationId xmlns:p14="http://schemas.microsoft.com/office/powerpoint/2010/main" val="38389184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B9B736F-2F28-B149-8016-29375364E0DB}" type="slidenum">
              <a:rPr lang="en-US" smtClean="0"/>
              <a:t>33</a:t>
            </a:fld>
            <a:endParaRPr lang="en-US"/>
          </a:p>
        </p:txBody>
      </p:sp>
    </p:spTree>
    <p:extLst>
      <p:ext uri="{BB962C8B-B14F-4D97-AF65-F5344CB8AC3E}">
        <p14:creationId xmlns:p14="http://schemas.microsoft.com/office/powerpoint/2010/main" val="7200756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34</a:t>
            </a:fld>
            <a:endParaRPr lang="en-US"/>
          </a:p>
        </p:txBody>
      </p:sp>
    </p:spTree>
    <p:extLst>
      <p:ext uri="{BB962C8B-B14F-4D97-AF65-F5344CB8AC3E}">
        <p14:creationId xmlns:p14="http://schemas.microsoft.com/office/powerpoint/2010/main" val="36694250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a:p>
            <a:r>
              <a:rPr lang="en-CA" dirty="0"/>
              <a:t>* For these provinces the average growth rate is positive, therefore the 2021-22 rate is assumed in baseline calculations over the projection horizon. In Pharmacare calculations they are assumed to converge to the 2021-22 public plan median rate (7 per cent) over four years. </a:t>
            </a:r>
          </a:p>
          <a:p>
            <a:endParaRPr lang="en-CA" dirty="0"/>
          </a:p>
          <a:p>
            <a:r>
              <a:rPr lang="en-CA" dirty="0"/>
              <a:t>** These provinces are at or below the current public plan median rate (7 per cent), therefore the 2021-22 rate is assumed in both Pharmacare and baseline calculations over the projection horizon</a:t>
            </a:r>
          </a:p>
        </p:txBody>
      </p:sp>
      <p:sp>
        <p:nvSpPr>
          <p:cNvPr id="4" name="Slide Number Placeholder 3"/>
          <p:cNvSpPr>
            <a:spLocks noGrp="1"/>
          </p:cNvSpPr>
          <p:nvPr>
            <p:ph type="sldNum" sz="quarter" idx="5"/>
          </p:nvPr>
        </p:nvSpPr>
        <p:spPr/>
        <p:txBody>
          <a:bodyPr/>
          <a:lstStyle/>
          <a:p>
            <a:fld id="{1B9B736F-2F28-B149-8016-29375364E0DB}" type="slidenum">
              <a:rPr lang="en-US" smtClean="0"/>
              <a:t>35</a:t>
            </a:fld>
            <a:endParaRPr lang="en-US"/>
          </a:p>
        </p:txBody>
      </p:sp>
    </p:spTree>
    <p:extLst>
      <p:ext uri="{BB962C8B-B14F-4D97-AF65-F5344CB8AC3E}">
        <p14:creationId xmlns:p14="http://schemas.microsoft.com/office/powerpoint/2010/main" val="21554449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a:p>
            <a:r>
              <a:rPr lang="en-CA" dirty="0"/>
              <a:t>* For these provinces the average growth rate is positive, therefore the 2021-22 rate is assumed in baseline calculations over the projection horizon. In Pharmacare calculations they are assumed to converge to the 2021-22 public plan median rate (7 per cent) over four years. </a:t>
            </a:r>
          </a:p>
          <a:p>
            <a:endParaRPr lang="en-CA" dirty="0"/>
          </a:p>
          <a:p>
            <a:r>
              <a:rPr lang="en-CA" dirty="0"/>
              <a:t>** These provinces are at or below the current public plan median rate (7 per cent), therefore the 2021-22 rate is assumed in both Pharmacare and baseline calculations over the projection horizon</a:t>
            </a: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36</a:t>
            </a:fld>
            <a:endParaRPr lang="en-US"/>
          </a:p>
        </p:txBody>
      </p:sp>
    </p:spTree>
    <p:extLst>
      <p:ext uri="{BB962C8B-B14F-4D97-AF65-F5344CB8AC3E}">
        <p14:creationId xmlns:p14="http://schemas.microsoft.com/office/powerpoint/2010/main" val="14402864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latin typeface="Calibri" panose="020F0502020204030204" pitchFamily="34" charset="0"/>
                <a:ea typeface="Times New Roman" panose="02020603050405020304" pitchFamily="18" charset="0"/>
              </a:rPr>
              <a:t>Despite variation in public drug plan coverage across provinces, they cover a lot of the same drugs.</a:t>
            </a:r>
          </a:p>
          <a:p>
            <a:endParaRPr lang="en-US" sz="1800" dirty="0">
              <a:solidFill>
                <a:srgbClr val="000000"/>
              </a:solidFill>
              <a:latin typeface="Calibri" panose="020F0502020204030204" pitchFamily="34" charset="0"/>
              <a:ea typeface="Times New Roman" panose="02020603050405020304" pitchFamily="18" charset="0"/>
            </a:endParaRPr>
          </a:p>
          <a:p>
            <a:r>
              <a:rPr lang="en-US" sz="1800" dirty="0">
                <a:solidFill>
                  <a:srgbClr val="000000"/>
                </a:solidFill>
                <a:latin typeface="Calibri" panose="020F0502020204030204" pitchFamily="34" charset="0"/>
                <a:ea typeface="Times New Roman" panose="02020603050405020304" pitchFamily="18" charset="0"/>
              </a:rPr>
              <a:t>On the slide you can see the overlap between given provincial formulary and the formulary of Quebec. We compare the other provinces to Quebec because our main scenario assumes that National </a:t>
            </a:r>
            <a:r>
              <a:rPr lang="en-US" sz="1800" dirty="0" err="1">
                <a:solidFill>
                  <a:srgbClr val="000000"/>
                </a:solidFill>
                <a:latin typeface="Calibri" panose="020F0502020204030204" pitchFamily="34" charset="0"/>
                <a:ea typeface="Times New Roman" panose="02020603050405020304" pitchFamily="18" charset="0"/>
              </a:rPr>
              <a:t>Pharmcare</a:t>
            </a:r>
            <a:r>
              <a:rPr lang="en-US" sz="1800" dirty="0">
                <a:solidFill>
                  <a:srgbClr val="000000"/>
                </a:solidFill>
                <a:latin typeface="Calibri" panose="020F0502020204030204" pitchFamily="34" charset="0"/>
                <a:ea typeface="Times New Roman" panose="02020603050405020304" pitchFamily="18" charset="0"/>
              </a:rPr>
              <a:t> will adopt Quebec’s formulary. </a:t>
            </a:r>
          </a:p>
          <a:p>
            <a:endParaRPr lang="en-CA"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Times New Roman" panose="02020603050405020304" pitchFamily="18" charset="0"/>
              </a:rPr>
              <a:t>The overlap between each provinces’ drug formulary and that of RAMQ is over 82 per cent. (Quebec’s public drug expenditure for RAMQ drugs is not 100 % because the total public expenditure can include drugs dispensed in Quebec but covered by other insurance plans (i.e. out of province claims).)</a:t>
            </a:r>
            <a:endParaRPr lang="en-CA" sz="1800" dirty="0">
              <a:latin typeface="Times New Roman" panose="02020603050405020304" pitchFamily="18" charset="0"/>
              <a:ea typeface="Times New Roman" panose="02020603050405020304" pitchFamily="18" charset="0"/>
            </a:endParaRPr>
          </a:p>
          <a:p>
            <a:endParaRPr lang="en-CA" dirty="0">
              <a:latin typeface="Segoe UI" panose="020B0502040204020203" pitchFamily="34" charset="0"/>
              <a:ea typeface="DengXian" panose="02010600030101010101" pitchFamily="2" charset="-122"/>
              <a:cs typeface="Arial" panose="020B0604020202020204" pitchFamily="34" charset="0"/>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37</a:t>
            </a:fld>
            <a:endParaRPr lang="en-US"/>
          </a:p>
        </p:txBody>
      </p:sp>
    </p:spTree>
    <p:extLst>
      <p:ext uri="{BB962C8B-B14F-4D97-AF65-F5344CB8AC3E}">
        <p14:creationId xmlns:p14="http://schemas.microsoft.com/office/powerpoint/2010/main" val="5814896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38</a:t>
            </a:fld>
            <a:endParaRPr lang="en-US"/>
          </a:p>
        </p:txBody>
      </p:sp>
    </p:spTree>
    <p:extLst>
      <p:ext uri="{BB962C8B-B14F-4D97-AF65-F5344CB8AC3E}">
        <p14:creationId xmlns:p14="http://schemas.microsoft.com/office/powerpoint/2010/main" val="33639366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12"/>
              </a:spcAft>
            </a:pPr>
            <a:r>
              <a:rPr lang="en-CA" sz="1800" dirty="0">
                <a:solidFill>
                  <a:srgbClr val="4A5568"/>
                </a:solidFill>
                <a:latin typeface="Segoe UI" panose="020B0502040204020203" pitchFamily="34" charset="0"/>
                <a:ea typeface="DengXian" panose="02010600030101010101" pitchFamily="2" charset="-122"/>
                <a:cs typeface="Arial" panose="020B0604020202020204" pitchFamily="34" charset="0"/>
              </a:rPr>
              <a:t>We estimate that the total expenditure on RAMQ drugs under Pharmacare will be 33.2 billion in 2024-25. Using projection methodology described in the previous section, this cost is expected to rise to 38.9 billion by 2027-28. </a:t>
            </a:r>
          </a:p>
          <a:p>
            <a:pPr>
              <a:spcAft>
                <a:spcPts val="1225"/>
              </a:spcAft>
            </a:pPr>
            <a:endParaRPr lang="en-US" sz="1800" dirty="0">
              <a:latin typeface="Segoe UI" panose="020B0502040204020203" pitchFamily="34" charset="0"/>
              <a:ea typeface="DengXian" panose="02010600030101010101" pitchFamily="2" charset="-122"/>
              <a:cs typeface="Arial" panose="020B0604020202020204" pitchFamily="34" charset="0"/>
            </a:endParaRPr>
          </a:p>
          <a:p>
            <a:pPr defTabSz="933237">
              <a:spcAft>
                <a:spcPts val="1225"/>
              </a:spcAft>
              <a:defRPr/>
            </a:pPr>
            <a:r>
              <a:rPr lang="en-CA" sz="1800" dirty="0">
                <a:latin typeface="Segoe UI" panose="020B0502040204020203" pitchFamily="34" charset="0"/>
                <a:ea typeface="DengXian" panose="02010600030101010101" pitchFamily="2" charset="-122"/>
                <a:cs typeface="Arial" panose="020B0604020202020204" pitchFamily="34" charset="0"/>
              </a:rPr>
              <a:t>Compared to the projected costs of current spending on drugs listed on the RAMQ formulary, Pharmacare costs are 1.2 billion lower in 2023-24 and 2.2 billion lower in 2027-28.</a:t>
            </a:r>
          </a:p>
          <a:p>
            <a:pPr defTabSz="933237">
              <a:spcAft>
                <a:spcPts val="1225"/>
              </a:spcAft>
              <a:defRPr/>
            </a:pPr>
            <a:endParaRPr lang="en-CA" sz="1800" dirty="0">
              <a:latin typeface="Segoe UI" panose="020B0502040204020203" pitchFamily="34" charset="0"/>
              <a:ea typeface="DengXian" panose="02010600030101010101" pitchFamily="2" charset="-122"/>
              <a:cs typeface="Arial" panose="020B0604020202020204" pitchFamily="34" charset="0"/>
            </a:endParaRPr>
          </a:p>
          <a:p>
            <a:pPr defTabSz="933237">
              <a:spcAft>
                <a:spcPts val="1225"/>
              </a:spcAft>
              <a:defRPr/>
            </a:pPr>
            <a:r>
              <a:rPr lang="en-CA" sz="1800" dirty="0">
                <a:latin typeface="Segoe UI" panose="020B0502040204020203" pitchFamily="34" charset="0"/>
                <a:ea typeface="DengXian" panose="02010600030101010101" pitchFamily="2" charset="-122"/>
                <a:cs typeface="Arial" panose="020B0604020202020204" pitchFamily="34" charset="0"/>
              </a:rPr>
              <a:t>The growth rate of total drug costs under the Pharmacare assumptions is slightly lower (5.3 per cent vs. 5.8 per cent). This difference is primarily a result of drug expenditures of private plans growing at a faster rate than drug expenditures of public plans.  </a:t>
            </a:r>
          </a:p>
          <a:p>
            <a:pPr>
              <a:spcAft>
                <a:spcPts val="1225"/>
              </a:spcAft>
            </a:pPr>
            <a:endParaRPr lang="en-US" sz="1800" dirty="0">
              <a:latin typeface="Segoe UI" panose="020B0502040204020203" pitchFamily="34" charset="0"/>
              <a:ea typeface="DengXian" panose="02010600030101010101" pitchFamily="2" charset="-122"/>
              <a:cs typeface="Arial" panose="020B0604020202020204" pitchFamily="34" charset="0"/>
            </a:endParaRPr>
          </a:p>
          <a:p>
            <a:pPr defTabSz="933237">
              <a:spcAft>
                <a:spcPts val="1225"/>
              </a:spcAft>
              <a:defRPr/>
            </a:pPr>
            <a:r>
              <a:rPr lang="en-CA" sz="1800" dirty="0">
                <a:latin typeface="Segoe UI" panose="020B0502040204020203" pitchFamily="34" charset="0"/>
                <a:ea typeface="DengXian" panose="02010600030101010101" pitchFamily="2" charset="-122"/>
                <a:cs typeface="Arial" panose="020B0604020202020204" pitchFamily="34" charset="0"/>
              </a:rPr>
              <a:t>PBO also projected the net co-payment revenues and the direct federal spending on drugs. Combined they represent 3.3 and 3.5 billion in 2024-25 and 2027-28 respectively. Subtracting these values from the projected costs of Pharmacare to provide a net cost projection of 30.0 and 35.7 billion in 2023-24 and 2027-28 respectively.</a:t>
            </a:r>
            <a:endParaRPr lang="en-US" sz="1800" dirty="0">
              <a:latin typeface="Segoe UI" panose="020B0502040204020203" pitchFamily="34" charset="0"/>
              <a:ea typeface="DengXian" panose="02010600030101010101" pitchFamily="2" charset="-122"/>
              <a:cs typeface="Arial" panose="020B0604020202020204" pitchFamily="34" charset="0"/>
            </a:endParaRPr>
          </a:p>
          <a:p>
            <a:pPr>
              <a:spcAft>
                <a:spcPts val="1225"/>
              </a:spcAft>
            </a:pPr>
            <a:endParaRPr lang="en-US" sz="1800" dirty="0">
              <a:latin typeface="Segoe UI" panose="020B0502040204020203" pitchFamily="34" charset="0"/>
              <a:ea typeface="DengXian" panose="02010600030101010101" pitchFamily="2" charset="-122"/>
              <a:cs typeface="Arial" panose="020B0604020202020204" pitchFamily="34" charset="0"/>
            </a:endParaRPr>
          </a:p>
          <a:p>
            <a:pPr>
              <a:spcAft>
                <a:spcPts val="1225"/>
              </a:spcAft>
            </a:pPr>
            <a:r>
              <a:rPr lang="en-US" sz="1800" dirty="0">
                <a:latin typeface="Segoe UI" panose="020B0502040204020203" pitchFamily="34" charset="0"/>
                <a:ea typeface="DengXian" panose="02010600030101010101" pitchFamily="2" charset="-122"/>
                <a:cs typeface="Arial" panose="020B0604020202020204" pitchFamily="34" charset="0"/>
              </a:rPr>
              <a:t>Direct federal expenditure includes Federal Public Drug Benefit Programs, Medical Expense Tax Credit, Supplemental Refundable Medical Expense Tax Credit, Private Health Benefits Tax Expenditure, as well as federal employees’ private drug insurance plans.</a:t>
            </a:r>
            <a:endParaRPr lang="en-CA" sz="1800" dirty="0">
              <a:latin typeface="Segoe UI" panose="020B0502040204020203" pitchFamily="34" charset="0"/>
              <a:ea typeface="DengXian" panose="02010600030101010101" pitchFamily="2" charset="-122"/>
              <a:cs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39</a:t>
            </a:fld>
            <a:endParaRPr lang="en-US"/>
          </a:p>
        </p:txBody>
      </p:sp>
    </p:spTree>
    <p:extLst>
      <p:ext uri="{BB962C8B-B14F-4D97-AF65-F5344CB8AC3E}">
        <p14:creationId xmlns:p14="http://schemas.microsoft.com/office/powerpoint/2010/main" val="1209339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sz="1800" dirty="0">
                <a:latin typeface="Calibri" panose="020F0502020204030204" pitchFamily="34" charset="0"/>
                <a:ea typeface="MS Mincho" panose="02020609040205080304" pitchFamily="49" charset="-128"/>
                <a:cs typeface="Times New Roman" panose="02020603050405020304" pitchFamily="18" charset="0"/>
              </a:rPr>
              <a:t>On September 29, 2017, PBO published an estimate of the net cost to the federal government of implementing a Pharmacare program as per a request from the House of Commons Standing Committee on Health (HESA). This estimate assumed that only the drugs listed on Quebec’s formulary would be covered by a National Pharmacare Program.</a:t>
            </a:r>
          </a:p>
          <a:p>
            <a:pPr defTabSz="933237">
              <a:defRPr/>
            </a:pPr>
            <a:endParaRPr lang="en-US" sz="1800" dirty="0">
              <a:latin typeface="Calibri" panose="020F0502020204030204" pitchFamily="34" charset="0"/>
              <a:ea typeface="MS Mincho" panose="02020609040205080304" pitchFamily="49" charset="-128"/>
              <a:cs typeface="Times New Roman" panose="02020603050405020304" pitchFamily="18" charset="0"/>
            </a:endParaRPr>
          </a:p>
          <a:p>
            <a:pPr defTabSz="933237">
              <a:defRPr/>
            </a:pPr>
            <a:r>
              <a:rPr lang="en-US" sz="1800" dirty="0">
                <a:latin typeface="Calibri" panose="020F0502020204030204" pitchFamily="34" charset="0"/>
                <a:ea typeface="MS Mincho" panose="02020609040205080304" pitchFamily="49" charset="-128"/>
                <a:cs typeface="Times New Roman" panose="02020603050405020304" pitchFamily="18" charset="0"/>
              </a:rPr>
              <a:t>On October 11, 2019, PBO published an election proposal costing estimating the net cost to the federal government of introducing the universal drug plan for Canadians as per a request from the Green Party of Canada. This estimate assumed that if a drug appeared on the formulary of Alberta, British Columbia, or Quebec it would be covered by a National Pharmacare Program.</a:t>
            </a:r>
          </a:p>
          <a:p>
            <a:pPr defTabSz="933237">
              <a:defRPr/>
            </a:pPr>
            <a:endParaRPr lang="en-US" sz="1800" dirty="0">
              <a:latin typeface="Calibri" panose="020F0502020204030204" pitchFamily="34" charset="0"/>
              <a:ea typeface="MS Mincho" panose="02020609040205080304" pitchFamily="49" charset="-128"/>
              <a:cs typeface="Times New Roman" panose="02020603050405020304" pitchFamily="18" charset="0"/>
            </a:endParaRPr>
          </a:p>
          <a:p>
            <a:pPr defTabSz="933237">
              <a:defRPr/>
            </a:pPr>
            <a:r>
              <a:rPr lang="en-US" sz="1800" dirty="0">
                <a:ea typeface="MS Mincho" panose="02020609040205080304" pitchFamily="49" charset="-128"/>
              </a:rPr>
              <a:t>On August 27, 2021, PBO published an election proposal costing estimating the net cost to the federal government of introducing the universal drug plan for Canadians as per a request from the NDP. </a:t>
            </a:r>
            <a:r>
              <a:rPr lang="en-US" sz="1800" dirty="0">
                <a:latin typeface="Calibri" panose="020F0502020204030204" pitchFamily="34" charset="0"/>
                <a:ea typeface="MS Mincho" panose="02020609040205080304" pitchFamily="49" charset="-128"/>
                <a:cs typeface="Times New Roman" panose="02020603050405020304" pitchFamily="18" charset="0"/>
              </a:rPr>
              <a:t>This estimate assumed that only the drugs listed on Quebec’s formulary would be covered by a National Pharmacare Program.</a:t>
            </a:r>
            <a:endParaRPr lang="en-US" sz="1800" dirty="0">
              <a:ea typeface="MS Mincho" panose="02020609040205080304" pitchFamily="49" charset="-128"/>
            </a:endParaRPr>
          </a:p>
          <a:p>
            <a:pPr defTabSz="933237">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r>
              <a:rPr lang="en-CA" sz="1800" dirty="0">
                <a:ea typeface="MS Mincho" panose="02020609040205080304" pitchFamily="49" charset="-128"/>
              </a:rPr>
              <a:t>In response to parliamentary interest in implementing a single-payer universal drug plan, PBO has published an updated cost estimate of a single-payer universal drug plan</a:t>
            </a:r>
            <a:r>
              <a:rPr lang="en-US" sz="1800" dirty="0">
                <a:ea typeface="MS Mincho" panose="02020609040205080304" pitchFamily="49" charset="-128"/>
              </a:rPr>
              <a:t> on October 12, 2023. </a:t>
            </a:r>
            <a:endParaRPr lang="en-US" sz="1800" dirty="0"/>
          </a:p>
          <a:p>
            <a:pPr defTabSz="933237">
              <a:defRPr/>
            </a:pPr>
            <a:endParaRPr lang="en-US" sz="1800" dirty="0">
              <a:latin typeface="Calibri" panose="020F0502020204030204" pitchFamily="34" charset="0"/>
              <a:ea typeface="MS Mincho" panose="02020609040205080304" pitchFamily="49" charset="-128"/>
              <a:cs typeface="Times New Roman" panose="02020603050405020304" pitchFamily="18" charset="0"/>
            </a:endParaRPr>
          </a:p>
          <a:p>
            <a:pPr defTabSz="933237">
              <a:defRPr/>
            </a:pPr>
            <a:endParaRPr lang="en-CA" sz="1800" dirty="0">
              <a:latin typeface="Cambria" panose="02040503050406030204" pitchFamily="18" charset="0"/>
              <a:ea typeface="MS Mincho" panose="02020609040205080304" pitchFamily="49" charset="-128"/>
              <a:cs typeface="Times New Roman" panose="02020603050405020304" pitchFamily="18" charset="0"/>
            </a:endParaRPr>
          </a:p>
          <a:p>
            <a:endParaRPr lang="en-CA" dirty="0"/>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4</a:t>
            </a:fld>
            <a:endParaRPr lang="en-US"/>
          </a:p>
        </p:txBody>
      </p:sp>
    </p:spTree>
    <p:extLst>
      <p:ext uri="{BB962C8B-B14F-4D97-AF65-F5344CB8AC3E}">
        <p14:creationId xmlns:p14="http://schemas.microsoft.com/office/powerpoint/2010/main" val="3617146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B736F-2F28-B149-8016-29375364E0DB}" type="slidenum">
              <a:rPr lang="en-US" smtClean="0"/>
              <a:t>5</a:t>
            </a:fld>
            <a:endParaRPr lang="en-US"/>
          </a:p>
        </p:txBody>
      </p:sp>
    </p:spTree>
    <p:extLst>
      <p:ext uri="{BB962C8B-B14F-4D97-AF65-F5344CB8AC3E}">
        <p14:creationId xmlns:p14="http://schemas.microsoft.com/office/powerpoint/2010/main" val="21626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CA" sz="1800" dirty="0">
                <a:latin typeface="Segoe UI" panose="020B0502040204020203" pitchFamily="34" charset="0"/>
                <a:ea typeface="DengXian" panose="02010600030101010101" pitchFamily="2" charset="-122"/>
                <a:cs typeface="Arial" panose="020B0604020202020204" pitchFamily="34" charset="0"/>
              </a:rPr>
              <a:t>The total prescription drug spending Canada, excluding hospital drugs, amounts to roughly $36.6 billion in 2021-2022. </a:t>
            </a:r>
          </a:p>
          <a:p>
            <a:pPr defTabSz="933237">
              <a:defRPr/>
            </a:pPr>
            <a:endParaRPr lang="en-CA" dirty="0"/>
          </a:p>
          <a:p>
            <a:pPr defTabSz="933237">
              <a:defRPr/>
            </a:pPr>
            <a:r>
              <a:rPr lang="en-US" sz="1800" dirty="0"/>
              <a:t>Currently, 46 % of drug expenditures in Canada are covered by public drug plans, with the remaining 54 % divided among private insurance plans and individual’s out-of-pocket expenditures.</a:t>
            </a:r>
          </a:p>
          <a:p>
            <a:endParaRPr lang="en-US" sz="1800" dirty="0"/>
          </a:p>
          <a:p>
            <a:r>
              <a:rPr lang="en-CA" sz="1800" dirty="0">
                <a:latin typeface="Segoe UI" panose="020B0502040204020203" pitchFamily="34" charset="0"/>
                <a:ea typeface="DengXian" panose="02010600030101010101" pitchFamily="2" charset="-122"/>
                <a:cs typeface="Arial" panose="020B0604020202020204" pitchFamily="34" charset="0"/>
              </a:rPr>
              <a:t>Drug spending in Atlantic provinces as well as British Columbia and Alberta, is predominantly covered by private payer (between 41 per cent and 58 per cent). </a:t>
            </a:r>
          </a:p>
          <a:p>
            <a:endParaRPr lang="en-CA" sz="1800" dirty="0">
              <a:latin typeface="Segoe UI" panose="020B0502040204020203" pitchFamily="34" charset="0"/>
              <a:ea typeface="DengXian" panose="02010600030101010101" pitchFamily="2" charset="-122"/>
              <a:cs typeface="Arial" panose="020B0604020202020204" pitchFamily="34" charset="0"/>
            </a:endParaRPr>
          </a:p>
          <a:p>
            <a:r>
              <a:rPr lang="en-CA" sz="1800" dirty="0">
                <a:latin typeface="Segoe UI" panose="020B0502040204020203" pitchFamily="34" charset="0"/>
                <a:ea typeface="DengXian" panose="02010600030101010101" pitchFamily="2" charset="-122"/>
                <a:cs typeface="Arial" panose="020B0604020202020204" pitchFamily="34" charset="0"/>
              </a:rPr>
              <a:t>In turn most people in SK, MB, and Central Canada mostly rely on public coverage (between 46 per cent and 57 per cent).</a:t>
            </a:r>
          </a:p>
          <a:p>
            <a:endParaRPr lang="en-CA" sz="1800" dirty="0">
              <a:latin typeface="Segoe UI" panose="020B0502040204020203" pitchFamily="34" charset="0"/>
              <a:ea typeface="DengXian" panose="02010600030101010101" pitchFamily="2" charset="-122"/>
              <a:cs typeface="Arial" panose="020B0604020202020204" pitchFamily="34" charset="0"/>
            </a:endParaRPr>
          </a:p>
          <a:p>
            <a:endParaRPr lang="en-CA" sz="1800" dirty="0">
              <a:latin typeface="Segoe UI" panose="020B0502040204020203" pitchFamily="34" charset="0"/>
              <a:ea typeface="DengXian" panose="02010600030101010101" pitchFamily="2" charset="-122"/>
              <a:cs typeface="Arial" panose="020B0604020202020204" pitchFamily="34" charset="0"/>
            </a:endParaRPr>
          </a:p>
          <a:p>
            <a:r>
              <a:rPr lang="en-CA" sz="1800" dirty="0">
                <a:latin typeface="Segoe UI" panose="020B0502040204020203" pitchFamily="34" charset="0"/>
                <a:ea typeface="DengXian" panose="02010600030101010101" pitchFamily="2" charset="-122"/>
                <a:cs typeface="Arial" panose="020B0604020202020204" pitchFamily="34" charset="0"/>
              </a:rPr>
              <a:t>Couple of notes here: </a:t>
            </a:r>
          </a:p>
          <a:p>
            <a:r>
              <a:rPr lang="en-CA" sz="1800" dirty="0">
                <a:latin typeface="Segoe UI" panose="020B0502040204020203" pitchFamily="34" charset="0"/>
                <a:ea typeface="DengXian" panose="02010600030101010101" pitchFamily="2" charset="-122"/>
                <a:cs typeface="Arial" panose="020B0604020202020204" pitchFamily="34" charset="0"/>
              </a:rPr>
              <a:t>	- </a:t>
            </a:r>
            <a:r>
              <a:rPr lang="en-CA" dirty="0">
                <a:latin typeface="Segoe UI" panose="020B0502040204020203" pitchFamily="34" charset="0"/>
                <a:ea typeface="DengXian" panose="02010600030101010101" pitchFamily="2" charset="-122"/>
                <a:cs typeface="Arial" panose="020B0604020202020204" pitchFamily="34" charset="0"/>
              </a:rPr>
              <a:t>The entirety of the transaction value is attributed to the primary payer who paid for the largest portion of the prescription, even though a portion of this out-of-pocket amount may be reimbursed by an insurer as a coordination of benefits. In fact, IQVIA (company through which we acquires the data) estimates that about half of out-of-pocket expenses are later submitted to private drug plan. </a:t>
            </a:r>
          </a:p>
          <a:p>
            <a:r>
              <a:rPr lang="en-CA" dirty="0">
                <a:latin typeface="Segoe UI" panose="020B0502040204020203" pitchFamily="34" charset="0"/>
                <a:ea typeface="DengXian" panose="02010600030101010101" pitchFamily="2" charset="-122"/>
                <a:cs typeface="Arial" panose="020B0604020202020204" pitchFamily="34" charset="0"/>
              </a:rPr>
              <a:t>	- Because our database reports prescriptions filled, the reported province means that the prescription was filled in that province. It does not necessarily mean that the prescription was covered by the drug plan in that province. Prescriptions can be filled out-of-province and/or covered by federal plan</a:t>
            </a:r>
          </a:p>
          <a:p>
            <a:endParaRPr lang="en-CA" dirty="0">
              <a:latin typeface="Segoe UI" panose="020B0502040204020203" pitchFamily="34" charset="0"/>
              <a:ea typeface="DengXian" panose="02010600030101010101" pitchFamily="2" charset="-122"/>
              <a:cs typeface="Arial" panose="020B0604020202020204" pitchFamily="34" charset="0"/>
            </a:endParaRPr>
          </a:p>
          <a:p>
            <a:endParaRPr lang="en-CA" dirty="0">
              <a:latin typeface="Segoe UI" panose="020B0502040204020203" pitchFamily="34" charset="0"/>
              <a:ea typeface="DengXian" panose="02010600030101010101" pitchFamily="2" charset="-122"/>
              <a:cs typeface="Arial" panose="020B0604020202020204" pitchFamily="34" charset="0"/>
            </a:endParaRPr>
          </a:p>
          <a:p>
            <a:endParaRPr lang="en-CA" dirty="0">
              <a:latin typeface="Segoe UI" panose="020B0502040204020203" pitchFamily="34" charset="0"/>
              <a:ea typeface="DengXian" panose="02010600030101010101" pitchFamily="2" charset="-122"/>
              <a:cs typeface="Arial" panose="020B0604020202020204" pitchFamily="34" charset="0"/>
            </a:endParaRPr>
          </a:p>
        </p:txBody>
      </p:sp>
      <p:sp>
        <p:nvSpPr>
          <p:cNvPr id="4" name="Slide Number Placeholder 3"/>
          <p:cNvSpPr>
            <a:spLocks noGrp="1"/>
          </p:cNvSpPr>
          <p:nvPr>
            <p:ph type="sldNum" sz="quarter" idx="5"/>
          </p:nvPr>
        </p:nvSpPr>
        <p:spPr/>
        <p:txBody>
          <a:bodyPr/>
          <a:lstStyle/>
          <a:p>
            <a:fld id="{1B9B736F-2F28-B149-8016-29375364E0DB}" type="slidenum">
              <a:rPr lang="en-US" smtClean="0"/>
              <a:t>6</a:t>
            </a:fld>
            <a:endParaRPr lang="en-US"/>
          </a:p>
        </p:txBody>
      </p:sp>
    </p:spTree>
    <p:extLst>
      <p:ext uri="{BB962C8B-B14F-4D97-AF65-F5344CB8AC3E}">
        <p14:creationId xmlns:p14="http://schemas.microsoft.com/office/powerpoint/2010/main" val="3270275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latin typeface="Calibri" panose="020F0502020204030204" pitchFamily="34" charset="0"/>
                <a:ea typeface="Times New Roman" panose="02020603050405020304" pitchFamily="18" charset="0"/>
              </a:rPr>
              <a:t>Much of the current spending in Canada is for brand-name, generic and biologic drugs.</a:t>
            </a:r>
            <a:endParaRPr lang="en-CA"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Times New Roman" panose="02020603050405020304" pitchFamily="18" charset="0"/>
              </a:rPr>
              <a:t>Brand-name drugs are more expensive than generics on average, and Biologics even more so.</a:t>
            </a:r>
            <a:endParaRPr lang="en-CA" sz="1800" dirty="0">
              <a:latin typeface="Times New Roman" panose="02020603050405020304" pitchFamily="18" charset="0"/>
              <a:ea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1B9B736F-2F28-B149-8016-29375364E0DB}" type="slidenum">
              <a:rPr lang="en-US" smtClean="0"/>
              <a:t>7</a:t>
            </a:fld>
            <a:endParaRPr lang="en-US"/>
          </a:p>
        </p:txBody>
      </p:sp>
    </p:spTree>
    <p:extLst>
      <p:ext uri="{BB962C8B-B14F-4D97-AF65-F5344CB8AC3E}">
        <p14:creationId xmlns:p14="http://schemas.microsoft.com/office/powerpoint/2010/main" val="2038054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B736F-2F28-B149-8016-29375364E0DB}" type="slidenum">
              <a:rPr lang="en-US" smtClean="0"/>
              <a:t>8</a:t>
            </a:fld>
            <a:endParaRPr lang="en-US"/>
          </a:p>
        </p:txBody>
      </p:sp>
    </p:spTree>
    <p:extLst>
      <p:ext uri="{BB962C8B-B14F-4D97-AF65-F5344CB8AC3E}">
        <p14:creationId xmlns:p14="http://schemas.microsoft.com/office/powerpoint/2010/main" val="2086584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16"/>
              </a:spcAft>
            </a:pPr>
            <a:r>
              <a:rPr lang="en-CA" sz="1400" dirty="0">
                <a:latin typeface="Segoe UI" panose="020B0502040204020203" pitchFamily="34" charset="0"/>
                <a:ea typeface="DengXian" panose="02010600030101010101" pitchFamily="2" charset="-122"/>
                <a:cs typeface="Arial" panose="020B0604020202020204" pitchFamily="34" charset="0"/>
              </a:rPr>
              <a:t>For the purposes of this report, we retain the framework of the Pharmacare model that we provided to PBO by the House of Commons standing Committee on Health in September 2016. Specifically, Pharmacare program would: </a:t>
            </a:r>
          </a:p>
          <a:p>
            <a:pPr marL="349964" indent="-349964">
              <a:lnSpc>
                <a:spcPct val="107000"/>
              </a:lnSpc>
              <a:buFont typeface="Symbol" panose="05050102010706020507" pitchFamily="18" charset="2"/>
              <a:buChar char=""/>
            </a:pPr>
            <a:r>
              <a:rPr lang="en-CA" sz="1400" dirty="0">
                <a:latin typeface="Segoe UI" panose="020B0502040204020203" pitchFamily="34" charset="0"/>
                <a:ea typeface="DengXian" panose="02010600030101010101" pitchFamily="2" charset="-122"/>
                <a:cs typeface="Arial" panose="020B0604020202020204" pitchFamily="34" charset="0"/>
              </a:rPr>
              <a:t>Be a universal plan;</a:t>
            </a:r>
          </a:p>
          <a:p>
            <a:pPr marL="349964" indent="-349964">
              <a:lnSpc>
                <a:spcPct val="107000"/>
              </a:lnSpc>
              <a:buFont typeface="Symbol" panose="05050102010706020507" pitchFamily="18" charset="2"/>
              <a:buChar char=""/>
            </a:pPr>
            <a:r>
              <a:rPr lang="en-CA" sz="1400" dirty="0">
                <a:latin typeface="Segoe UI" panose="020B0502040204020203" pitchFamily="34" charset="0"/>
                <a:ea typeface="DengXian" panose="02010600030101010101" pitchFamily="2" charset="-122"/>
                <a:cs typeface="Arial" panose="020B0604020202020204" pitchFamily="34" charset="0"/>
              </a:rPr>
              <a:t>Replace existing public and private drug plans;</a:t>
            </a:r>
          </a:p>
          <a:p>
            <a:pPr marL="349964" indent="-349964">
              <a:lnSpc>
                <a:spcPct val="107000"/>
              </a:lnSpc>
              <a:buFont typeface="Symbol" panose="05050102010706020507" pitchFamily="18" charset="2"/>
              <a:buChar char=""/>
            </a:pPr>
            <a:r>
              <a:rPr lang="en-CA" sz="1400" dirty="0">
                <a:latin typeface="Segoe UI" panose="020B0502040204020203" pitchFamily="34" charset="0"/>
                <a:ea typeface="DengXian" panose="02010600030101010101" pitchFamily="2" charset="-122"/>
                <a:cs typeface="Arial" panose="020B0604020202020204" pitchFamily="34" charset="0"/>
              </a:rPr>
              <a:t>Use the Quebec Medications List as the national formulary;</a:t>
            </a:r>
          </a:p>
          <a:p>
            <a:pPr marL="349964" indent="-349964">
              <a:lnSpc>
                <a:spcPct val="107000"/>
              </a:lnSpc>
              <a:buFont typeface="Symbol" panose="05050102010706020507" pitchFamily="18" charset="2"/>
              <a:buChar char=""/>
            </a:pPr>
            <a:r>
              <a:rPr lang="en-CA" sz="1400" dirty="0">
                <a:latin typeface="Segoe UI" panose="020B0502040204020203" pitchFamily="34" charset="0"/>
                <a:ea typeface="DengXian" panose="02010600030101010101" pitchFamily="2" charset="-122"/>
                <a:cs typeface="Arial" panose="020B0604020202020204" pitchFamily="34" charset="0"/>
              </a:rPr>
              <a:t>Require a $5 co-payment for all prescriptions of brand-name drugs, with exemptions for the following:</a:t>
            </a:r>
          </a:p>
          <a:p>
            <a:pPr marL="758255" lvl="1" indent="-291636">
              <a:lnSpc>
                <a:spcPct val="107000"/>
              </a:lnSpc>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Individuals</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aged</a:t>
            </a:r>
            <a:r>
              <a:rPr lang="fr-CA" sz="1400" dirty="0">
                <a:latin typeface="Segoe UI" panose="020B0502040204020203" pitchFamily="34" charset="0"/>
                <a:ea typeface="DengXian" panose="02010600030101010101" pitchFamily="2" charset="-122"/>
                <a:cs typeface="Arial" panose="020B0604020202020204" pitchFamily="34" charset="0"/>
              </a:rPr>
              <a:t> 15 and </a:t>
            </a:r>
            <a:r>
              <a:rPr lang="fr-CA" sz="1400" dirty="0" err="1">
                <a:latin typeface="Segoe UI" panose="020B0502040204020203" pitchFamily="34" charset="0"/>
                <a:ea typeface="DengXian" panose="02010600030101010101" pitchFamily="2" charset="-122"/>
                <a:cs typeface="Arial" panose="020B0604020202020204" pitchFamily="34" charset="0"/>
              </a:rPr>
              <a:t>under</a:t>
            </a:r>
            <a:r>
              <a:rPr lang="fr-CA" sz="1400" dirty="0">
                <a:latin typeface="Segoe UI" panose="020B0502040204020203" pitchFamily="34" charset="0"/>
                <a:ea typeface="DengXian" panose="02010600030101010101" pitchFamily="2" charset="-122"/>
                <a:cs typeface="Arial" panose="020B0604020202020204" pitchFamily="34" charset="0"/>
              </a:rPr>
              <a:t>;</a:t>
            </a:r>
            <a:endParaRPr lang="en-CA" sz="1400" dirty="0">
              <a:latin typeface="Segoe UI" panose="020B0502040204020203" pitchFamily="34" charset="0"/>
              <a:ea typeface="DengXian" panose="02010600030101010101" pitchFamily="2" charset="-122"/>
              <a:cs typeface="Arial" panose="020B0604020202020204" pitchFamily="34" charset="0"/>
            </a:endParaRPr>
          </a:p>
          <a:p>
            <a:pPr marL="758255" lvl="1" indent="-291636">
              <a:lnSpc>
                <a:spcPct val="107000"/>
              </a:lnSpc>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Students</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aged</a:t>
            </a:r>
            <a:r>
              <a:rPr lang="fr-CA" sz="1400" dirty="0">
                <a:latin typeface="Segoe UI" panose="020B0502040204020203" pitchFamily="34" charset="0"/>
                <a:ea typeface="DengXian" panose="02010600030101010101" pitchFamily="2" charset="-122"/>
                <a:cs typeface="Arial" panose="020B0604020202020204" pitchFamily="34" charset="0"/>
              </a:rPr>
              <a:t> 16-18;</a:t>
            </a:r>
            <a:endParaRPr lang="en-CA" sz="1400" dirty="0">
              <a:latin typeface="Segoe UI" panose="020B0502040204020203" pitchFamily="34" charset="0"/>
              <a:ea typeface="DengXian" panose="02010600030101010101" pitchFamily="2" charset="-122"/>
              <a:cs typeface="Arial" panose="020B0604020202020204" pitchFamily="34" charset="0"/>
            </a:endParaRPr>
          </a:p>
          <a:p>
            <a:pPr marL="758255" lvl="1" indent="-291636">
              <a:lnSpc>
                <a:spcPct val="107000"/>
              </a:lnSpc>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Individuals</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aged</a:t>
            </a:r>
            <a:r>
              <a:rPr lang="fr-CA" sz="1400" dirty="0">
                <a:latin typeface="Segoe UI" panose="020B0502040204020203" pitchFamily="34" charset="0"/>
                <a:ea typeface="DengXian" panose="02010600030101010101" pitchFamily="2" charset="-122"/>
                <a:cs typeface="Arial" panose="020B0604020202020204" pitchFamily="34" charset="0"/>
              </a:rPr>
              <a:t> 65 and over;</a:t>
            </a:r>
            <a:endParaRPr lang="en-CA" sz="1400" dirty="0">
              <a:latin typeface="Segoe UI" panose="020B0502040204020203" pitchFamily="34" charset="0"/>
              <a:ea typeface="DengXian" panose="02010600030101010101" pitchFamily="2" charset="-122"/>
              <a:cs typeface="Arial" panose="020B0604020202020204" pitchFamily="34" charset="0"/>
            </a:endParaRPr>
          </a:p>
          <a:p>
            <a:pPr marL="758255" lvl="1" indent="-291636">
              <a:lnSpc>
                <a:spcPct val="107000"/>
              </a:lnSpc>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Pregnant</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women</a:t>
            </a:r>
            <a:r>
              <a:rPr lang="fr-CA" sz="1400" dirty="0">
                <a:latin typeface="Segoe UI" panose="020B0502040204020203" pitchFamily="34" charset="0"/>
                <a:ea typeface="DengXian" panose="02010600030101010101" pitchFamily="2" charset="-122"/>
                <a:cs typeface="Arial" panose="020B0604020202020204" pitchFamily="34" charset="0"/>
              </a:rPr>
              <a:t>;</a:t>
            </a:r>
            <a:endParaRPr lang="en-CA" sz="1400" dirty="0">
              <a:latin typeface="Segoe UI" panose="020B0502040204020203" pitchFamily="34" charset="0"/>
              <a:ea typeface="DengXian" panose="02010600030101010101" pitchFamily="2" charset="-122"/>
              <a:cs typeface="Arial" panose="020B0604020202020204" pitchFamily="34" charset="0"/>
            </a:endParaRPr>
          </a:p>
          <a:p>
            <a:pPr marL="758255" lvl="1" indent="-291636">
              <a:lnSpc>
                <a:spcPct val="107000"/>
              </a:lnSpc>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Physically</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disabled</a:t>
            </a:r>
            <a:r>
              <a:rPr lang="fr-CA" sz="1400" dirty="0">
                <a:latin typeface="Segoe UI" panose="020B0502040204020203" pitchFamily="34" charset="0"/>
                <a:ea typeface="DengXian" panose="02010600030101010101" pitchFamily="2" charset="-122"/>
                <a:cs typeface="Arial" panose="020B0604020202020204" pitchFamily="34" charset="0"/>
              </a:rPr>
              <a:t>;</a:t>
            </a:r>
            <a:endParaRPr lang="en-CA" sz="1400" dirty="0">
              <a:latin typeface="Segoe UI" panose="020B0502040204020203" pitchFamily="34" charset="0"/>
              <a:ea typeface="DengXian" panose="02010600030101010101" pitchFamily="2" charset="-122"/>
              <a:cs typeface="Arial" panose="020B0604020202020204" pitchFamily="34" charset="0"/>
            </a:endParaRPr>
          </a:p>
          <a:p>
            <a:pPr marL="758255" lvl="1" indent="-291636">
              <a:lnSpc>
                <a:spcPct val="107000"/>
              </a:lnSpc>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Recipients</a:t>
            </a:r>
            <a:r>
              <a:rPr lang="fr-CA" sz="1400" dirty="0">
                <a:latin typeface="Segoe UI" panose="020B0502040204020203" pitchFamily="34" charset="0"/>
                <a:ea typeface="DengXian" panose="02010600030101010101" pitchFamily="2" charset="-122"/>
                <a:cs typeface="Arial" panose="020B0604020202020204" pitchFamily="34" charset="0"/>
              </a:rPr>
              <a:t> of </a:t>
            </a:r>
            <a:r>
              <a:rPr lang="fr-CA" sz="1400" dirty="0" err="1">
                <a:latin typeface="Segoe UI" panose="020B0502040204020203" pitchFamily="34" charset="0"/>
                <a:ea typeface="DengXian" panose="02010600030101010101" pitchFamily="2" charset="-122"/>
                <a:cs typeface="Arial" panose="020B0604020202020204" pitchFamily="34" charset="0"/>
              </a:rPr>
              <a:t>Employment</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Insurance</a:t>
            </a:r>
            <a:r>
              <a:rPr lang="fr-CA" sz="1400" dirty="0">
                <a:latin typeface="Segoe UI" panose="020B0502040204020203" pitchFamily="34" charset="0"/>
                <a:ea typeface="DengXian" panose="02010600030101010101" pitchFamily="2" charset="-122"/>
                <a:cs typeface="Arial" panose="020B0604020202020204" pitchFamily="34" charset="0"/>
              </a:rPr>
              <a:t> and </a:t>
            </a:r>
            <a:r>
              <a:rPr lang="fr-CA" sz="1400" dirty="0" err="1">
                <a:latin typeface="Segoe UI" panose="020B0502040204020203" pitchFamily="34" charset="0"/>
                <a:ea typeface="DengXian" panose="02010600030101010101" pitchFamily="2" charset="-122"/>
                <a:cs typeface="Arial" panose="020B0604020202020204" pitchFamily="34" charset="0"/>
              </a:rPr>
              <a:t>their</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dependents</a:t>
            </a:r>
            <a:r>
              <a:rPr lang="fr-CA" sz="1400" dirty="0">
                <a:latin typeface="Segoe UI" panose="020B0502040204020203" pitchFamily="34" charset="0"/>
                <a:ea typeface="DengXian" panose="02010600030101010101" pitchFamily="2" charset="-122"/>
                <a:cs typeface="Arial" panose="020B0604020202020204" pitchFamily="34" charset="0"/>
              </a:rPr>
              <a:t>; and,</a:t>
            </a:r>
            <a:endParaRPr lang="en-CA" sz="1400" dirty="0">
              <a:latin typeface="Segoe UI" panose="020B0502040204020203" pitchFamily="34" charset="0"/>
              <a:ea typeface="DengXian" panose="02010600030101010101" pitchFamily="2" charset="-122"/>
              <a:cs typeface="Arial" panose="020B0604020202020204" pitchFamily="34" charset="0"/>
            </a:endParaRPr>
          </a:p>
          <a:p>
            <a:pPr marL="758255" lvl="1" indent="-291636">
              <a:lnSpc>
                <a:spcPct val="107000"/>
              </a:lnSpc>
              <a:spcAft>
                <a:spcPts val="1225"/>
              </a:spcAft>
              <a:buFont typeface="Courier New" panose="02070309020205020404" pitchFamily="49" charset="0"/>
              <a:buChar char="o"/>
            </a:pPr>
            <a:r>
              <a:rPr lang="fr-CA" sz="1400" dirty="0" err="1">
                <a:latin typeface="Segoe UI" panose="020B0502040204020203" pitchFamily="34" charset="0"/>
                <a:ea typeface="DengXian" panose="02010600030101010101" pitchFamily="2" charset="-122"/>
                <a:cs typeface="Arial" panose="020B0604020202020204" pitchFamily="34" charset="0"/>
              </a:rPr>
              <a:t>Recipients</a:t>
            </a:r>
            <a:r>
              <a:rPr lang="fr-CA" sz="1400" dirty="0">
                <a:latin typeface="Segoe UI" panose="020B0502040204020203" pitchFamily="34" charset="0"/>
                <a:ea typeface="DengXian" panose="02010600030101010101" pitchFamily="2" charset="-122"/>
                <a:cs typeface="Arial" panose="020B0604020202020204" pitchFamily="34" charset="0"/>
              </a:rPr>
              <a:t> of </a:t>
            </a:r>
            <a:r>
              <a:rPr lang="fr-CA" sz="1400" dirty="0" err="1">
                <a:latin typeface="Segoe UI" panose="020B0502040204020203" pitchFamily="34" charset="0"/>
                <a:ea typeface="DengXian" panose="02010600030101010101" pitchFamily="2" charset="-122"/>
                <a:cs typeface="Arial" panose="020B0604020202020204" pitchFamily="34" charset="0"/>
              </a:rPr>
              <a:t>welfare</a:t>
            </a:r>
            <a:r>
              <a:rPr lang="fr-CA" sz="1400" dirty="0">
                <a:latin typeface="Segoe UI" panose="020B0502040204020203" pitchFamily="34" charset="0"/>
                <a:ea typeface="DengXian" panose="02010600030101010101" pitchFamily="2" charset="-122"/>
                <a:cs typeface="Arial" panose="020B0604020202020204" pitchFamily="34" charset="0"/>
              </a:rPr>
              <a:t> or social assistance and </a:t>
            </a:r>
            <a:r>
              <a:rPr lang="fr-CA" sz="1400" dirty="0" err="1">
                <a:latin typeface="Segoe UI" panose="020B0502040204020203" pitchFamily="34" charset="0"/>
                <a:ea typeface="DengXian" panose="02010600030101010101" pitchFamily="2" charset="-122"/>
                <a:cs typeface="Arial" panose="020B0604020202020204" pitchFamily="34" charset="0"/>
              </a:rPr>
              <a:t>their</a:t>
            </a:r>
            <a:r>
              <a:rPr lang="fr-CA" sz="1400" dirty="0">
                <a:latin typeface="Segoe UI" panose="020B0502040204020203" pitchFamily="34" charset="0"/>
                <a:ea typeface="DengXian" panose="02010600030101010101" pitchFamily="2" charset="-122"/>
                <a:cs typeface="Arial" panose="020B0604020202020204" pitchFamily="34" charset="0"/>
              </a:rPr>
              <a:t> </a:t>
            </a:r>
            <a:r>
              <a:rPr lang="fr-CA" sz="1400" dirty="0" err="1">
                <a:latin typeface="Segoe UI" panose="020B0502040204020203" pitchFamily="34" charset="0"/>
                <a:ea typeface="DengXian" panose="02010600030101010101" pitchFamily="2" charset="-122"/>
                <a:cs typeface="Arial" panose="020B0604020202020204" pitchFamily="34" charset="0"/>
              </a:rPr>
              <a:t>dependants</a:t>
            </a:r>
            <a:r>
              <a:rPr lang="fr-CA" sz="1400" dirty="0">
                <a:latin typeface="Segoe UI" panose="020B0502040204020203" pitchFamily="34" charset="0"/>
                <a:ea typeface="DengXian" panose="02010600030101010101" pitchFamily="2" charset="-122"/>
                <a:cs typeface="Arial" panose="020B0604020202020204" pitchFamily="34" charset="0"/>
              </a:rPr>
              <a:t>.</a:t>
            </a:r>
            <a:endParaRPr lang="en-CA" sz="1400" dirty="0">
              <a:latin typeface="Segoe UI" panose="020B0502040204020203" pitchFamily="34" charset="0"/>
              <a:ea typeface="DengXian" panose="02010600030101010101" pitchFamily="2" charset="-122"/>
              <a:cs typeface="Arial" panose="020B0604020202020204" pitchFamily="34" charset="0"/>
            </a:endParaRPr>
          </a:p>
          <a:p>
            <a:endParaRPr lang="en-CA" dirty="0"/>
          </a:p>
          <a:p>
            <a:r>
              <a:rPr lang="en-CA" sz="1800" dirty="0">
                <a:latin typeface="Segoe UI" panose="020B0502040204020203" pitchFamily="34" charset="0"/>
                <a:ea typeface="DengXian" panose="02010600030101010101" pitchFamily="2" charset="-122"/>
                <a:cs typeface="Arial" panose="020B0604020202020204" pitchFamily="34" charset="0"/>
              </a:rPr>
              <a:t>In addition to that, this update retains additional assumptions made in our previous report:</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The scope of the cost estimate is limited to that of the federal government and does not include any potential administrative costs or savings;</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Hospitals’ drug expenditures, which are technically part of public drug expenditures, are also excluded from analysis;</a:t>
            </a:r>
          </a:p>
          <a:p>
            <a:pPr marL="349964" indent="-349964">
              <a:lnSpc>
                <a:spcPct val="107000"/>
              </a:lnSpc>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Spill-over effects to related programs as well as impacts to any and all stakeholders other than the federal government are not included in the cost estimate;</a:t>
            </a:r>
          </a:p>
          <a:p>
            <a:pPr marL="349964" indent="-349964">
              <a:lnSpc>
                <a:spcPct val="107000"/>
              </a:lnSpc>
              <a:spcAft>
                <a:spcPts val="1225"/>
              </a:spcAft>
              <a:buFont typeface="Symbol" panose="05050102010706020507" pitchFamily="18" charset="2"/>
              <a:buChar char=""/>
            </a:pPr>
            <a:r>
              <a:rPr lang="en-CA" sz="1800" dirty="0">
                <a:latin typeface="Segoe UI" panose="020B0502040204020203" pitchFamily="34" charset="0"/>
                <a:ea typeface="DengXian" panose="02010600030101010101" pitchFamily="2" charset="-122"/>
                <a:cs typeface="Arial" panose="020B0604020202020204" pitchFamily="34" charset="0"/>
              </a:rPr>
              <a:t>Any increase in overall health that results in lower overall healthcare costs is not considered. </a:t>
            </a:r>
          </a:p>
          <a:p>
            <a:endParaRPr lang="en-CA" dirty="0"/>
          </a:p>
          <a:p>
            <a:endParaRPr lang="en-CA" dirty="0"/>
          </a:p>
          <a:p>
            <a:r>
              <a:rPr lang="en-CA" dirty="0"/>
              <a:t>Hospital spending is $3.1 billion in 2020-21.</a:t>
            </a:r>
          </a:p>
        </p:txBody>
      </p:sp>
      <p:sp>
        <p:nvSpPr>
          <p:cNvPr id="4" name="Slide Number Placeholder 3"/>
          <p:cNvSpPr>
            <a:spLocks noGrp="1"/>
          </p:cNvSpPr>
          <p:nvPr>
            <p:ph type="sldNum" sz="quarter" idx="5"/>
          </p:nvPr>
        </p:nvSpPr>
        <p:spPr/>
        <p:txBody>
          <a:bodyPr/>
          <a:lstStyle/>
          <a:p>
            <a:fld id="{1B9B736F-2F28-B149-8016-29375364E0DB}" type="slidenum">
              <a:rPr lang="en-US" smtClean="0"/>
              <a:t>9</a:t>
            </a:fld>
            <a:endParaRPr lang="en-US"/>
          </a:p>
        </p:txBody>
      </p:sp>
    </p:spTree>
    <p:extLst>
      <p:ext uri="{BB962C8B-B14F-4D97-AF65-F5344CB8AC3E}">
        <p14:creationId xmlns:p14="http://schemas.microsoft.com/office/powerpoint/2010/main" val="42589054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59615DB-F3C4-6D48-B177-0918EF75BC3C}"/>
              </a:ext>
            </a:extLst>
          </p:cNvPr>
          <p:cNvSpPr/>
          <p:nvPr userDrawn="1"/>
        </p:nvSpPr>
        <p:spPr>
          <a:xfrm>
            <a:off x="4055165" y="3605001"/>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17DC072F-8798-5049-AAD3-84F9E0457075}"/>
              </a:ext>
            </a:extLst>
          </p:cNvPr>
          <p:cNvSpPr>
            <a:spLocks noGrp="1"/>
          </p:cNvSpPr>
          <p:nvPr>
            <p:ph type="body" sz="quarter" idx="13" hasCustomPrompt="1"/>
          </p:nvPr>
        </p:nvSpPr>
        <p:spPr>
          <a:xfrm>
            <a:off x="1097756" y="4064992"/>
            <a:ext cx="6948488" cy="613535"/>
          </a:xfrm>
          <a:prstGeom prst="rect">
            <a:avLst/>
          </a:prstGeom>
        </p:spPr>
        <p:txBody>
          <a:bodyPr>
            <a:normAutofit/>
          </a:bodyPr>
          <a:lstStyle>
            <a:lvl1pPr marL="0" indent="0" algn="ctr">
              <a:buNone/>
              <a:defRPr sz="4400" b="1">
                <a:solidFill>
                  <a:srgbClr val="2F5271"/>
                </a:solidFill>
                <a:latin typeface="Arial" panose="020B0604020202020204" pitchFamily="34" charset="0"/>
                <a:cs typeface="Arial" panose="020B0604020202020204" pitchFamily="34" charset="0"/>
              </a:defRPr>
            </a:lvl1pPr>
            <a:lvl2pPr marL="457200" indent="0" algn="ctr">
              <a:buNone/>
              <a:defRPr/>
            </a:lvl2pPr>
          </a:lstStyle>
          <a:p>
            <a:pPr lvl="0"/>
            <a:r>
              <a:rPr lang="en-US" dirty="0"/>
              <a:t>Your Title Here</a:t>
            </a:r>
          </a:p>
        </p:txBody>
      </p:sp>
      <p:sp>
        <p:nvSpPr>
          <p:cNvPr id="14" name="Text Placeholder 12">
            <a:extLst>
              <a:ext uri="{FF2B5EF4-FFF2-40B4-BE49-F238E27FC236}">
                <a16:creationId xmlns:a16="http://schemas.microsoft.com/office/drawing/2014/main" id="{F3969D97-3E15-E64C-8610-5EF252DD9093}"/>
              </a:ext>
            </a:extLst>
          </p:cNvPr>
          <p:cNvSpPr>
            <a:spLocks noGrp="1"/>
          </p:cNvSpPr>
          <p:nvPr>
            <p:ph type="body" sz="quarter" idx="14" hasCustomPrompt="1"/>
          </p:nvPr>
        </p:nvSpPr>
        <p:spPr>
          <a:xfrm>
            <a:off x="1097756" y="4678527"/>
            <a:ext cx="6948488" cy="316986"/>
          </a:xfrm>
          <a:prstGeom prst="rect">
            <a:avLst/>
          </a:prstGeom>
        </p:spPr>
        <p:txBody>
          <a:bodyPr>
            <a:normAutofit/>
          </a:bodyPr>
          <a:lstStyle>
            <a:lvl1pPr marL="0" indent="0" algn="ctr">
              <a:buNone/>
              <a:defRPr sz="1800" b="0">
                <a:solidFill>
                  <a:schemeClr val="tx1"/>
                </a:solidFill>
                <a:latin typeface="Arial" panose="020B0604020202020204" pitchFamily="34" charset="0"/>
                <a:cs typeface="Arial" panose="020B0604020202020204" pitchFamily="34" charset="0"/>
              </a:defRPr>
            </a:lvl1pPr>
            <a:lvl2pPr marL="457200" indent="0" algn="ctr">
              <a:buNone/>
              <a:defRPr/>
            </a:lvl2pPr>
          </a:lstStyle>
          <a:p>
            <a:pPr lvl="0"/>
            <a:r>
              <a:rPr lang="en-US" dirty="0"/>
              <a:t>Date</a:t>
            </a:r>
          </a:p>
        </p:txBody>
      </p:sp>
      <p:sp>
        <p:nvSpPr>
          <p:cNvPr id="18" name="TextBox 17">
            <a:extLst>
              <a:ext uri="{FF2B5EF4-FFF2-40B4-BE49-F238E27FC236}">
                <a16:creationId xmlns:a16="http://schemas.microsoft.com/office/drawing/2014/main" id="{DED7349B-E074-494C-A66A-E93A2E045C10}"/>
              </a:ext>
            </a:extLst>
          </p:cNvPr>
          <p:cNvSpPr txBox="1"/>
          <p:nvPr userDrawn="1"/>
        </p:nvSpPr>
        <p:spPr>
          <a:xfrm>
            <a:off x="1482291" y="6477802"/>
            <a:ext cx="0" cy="0"/>
          </a:xfrm>
          <a:prstGeom prst="rect">
            <a:avLst/>
          </a:prstGeom>
        </p:spPr>
        <p:txBody>
          <a:bodyPr vert="horz" wrap="none" lIns="91440" tIns="45720" rIns="91440" bIns="45720" rtlCol="0" anchor="t">
            <a:normAutofit fontScale="25000" lnSpcReduction="20000"/>
          </a:bodyPr>
          <a:lstStyle/>
          <a:p>
            <a:pPr algn="ctr">
              <a:spcBef>
                <a:spcPts val="2400"/>
              </a:spcBef>
            </a:pPr>
            <a:endParaRPr lang="en-US" b="1" dirty="0">
              <a:solidFill>
                <a:srgbClr val="2F5271"/>
              </a:solidFill>
              <a:latin typeface="Arial" charset="0"/>
              <a:ea typeface="Arial" charset="0"/>
              <a:cs typeface="Arial" charset="0"/>
            </a:endParaRPr>
          </a:p>
        </p:txBody>
      </p:sp>
      <p:pic>
        <p:nvPicPr>
          <p:cNvPr id="10" name="Picture 9">
            <a:extLst>
              <a:ext uri="{FF2B5EF4-FFF2-40B4-BE49-F238E27FC236}">
                <a16:creationId xmlns:a16="http://schemas.microsoft.com/office/drawing/2014/main" id="{08EBBA03-E762-4947-8E1A-F2ABF143AAB3}"/>
              </a:ext>
            </a:extLst>
          </p:cNvPr>
          <p:cNvPicPr>
            <a:picLocks noChangeAspect="1"/>
          </p:cNvPicPr>
          <p:nvPr userDrawn="1"/>
        </p:nvPicPr>
        <p:blipFill>
          <a:blip r:embed="rId2"/>
          <a:stretch>
            <a:fillRect/>
          </a:stretch>
        </p:blipFill>
        <p:spPr>
          <a:xfrm>
            <a:off x="1714819" y="1088992"/>
            <a:ext cx="5714363" cy="2199023"/>
          </a:xfrm>
          <a:prstGeom prst="rect">
            <a:avLst/>
          </a:prstGeom>
        </p:spPr>
      </p:pic>
    </p:spTree>
    <p:extLst>
      <p:ext uri="{BB962C8B-B14F-4D97-AF65-F5344CB8AC3E}">
        <p14:creationId xmlns:p14="http://schemas.microsoft.com/office/powerpoint/2010/main" val="135332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BFDC684-1B0A-2F40-9568-BAD54866BFB1}"/>
              </a:ext>
            </a:extLst>
          </p:cNvPr>
          <p:cNvPicPr>
            <a:picLocks noChangeAspect="1"/>
          </p:cNvPicPr>
          <p:nvPr userDrawn="1"/>
        </p:nvPicPr>
        <p:blipFill>
          <a:blip r:embed="rId2">
            <a:alphaModFix amt="20000"/>
          </a:blip>
          <a:stretch>
            <a:fillRect/>
          </a:stretch>
        </p:blipFill>
        <p:spPr>
          <a:xfrm>
            <a:off x="6478957" y="3791164"/>
            <a:ext cx="2692962" cy="3102760"/>
          </a:xfrm>
          <a:prstGeom prst="rect">
            <a:avLst/>
          </a:prstGeom>
        </p:spPr>
      </p:pic>
      <p:sp>
        <p:nvSpPr>
          <p:cNvPr id="2" name="Title 1"/>
          <p:cNvSpPr>
            <a:spLocks noGrp="1"/>
          </p:cNvSpPr>
          <p:nvPr>
            <p:ph type="title"/>
          </p:nvPr>
        </p:nvSpPr>
        <p:spPr>
          <a:xfrm>
            <a:off x="628650" y="365127"/>
            <a:ext cx="7886700" cy="1191542"/>
          </a:xfrm>
          <a:prstGeom prst="rect">
            <a:avLst/>
          </a:prstGeom>
        </p:spPr>
        <p:txBody>
          <a:bodyPr lIns="0">
            <a:normAutofit/>
          </a:bodyPr>
          <a:lstStyle>
            <a:lvl1pPr>
              <a:defRPr sz="3600" b="1">
                <a:solidFill>
                  <a:srgbClr val="2F5271"/>
                </a:solidFill>
                <a:latin typeface="Arial" panose="020B0604020202020204" pitchFamily="34" charset="0"/>
                <a:cs typeface="Arial" panose="020B0604020202020204" pitchFamily="34" charset="0"/>
              </a:defRPr>
            </a:lvl1pPr>
          </a:lstStyle>
          <a:p>
            <a:r>
              <a:rPr lang="en-CA" dirty="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normAutofit/>
          </a:bodyPr>
          <a:lstStyle>
            <a:lvl1pPr>
              <a:buClr>
                <a:srgbClr val="AF272F"/>
              </a:buClr>
              <a:defRPr sz="1200">
                <a:latin typeface="Arial" panose="020B0604020202020204" pitchFamily="34" charset="0"/>
                <a:cs typeface="Arial" panose="020B0604020202020204" pitchFamily="34" charset="0"/>
              </a:defRPr>
            </a:lvl1pPr>
            <a:lvl2pPr>
              <a:buClr>
                <a:srgbClr val="AF272F"/>
              </a:buClr>
              <a:defRPr sz="1000">
                <a:latin typeface="Arial" panose="020B0604020202020204" pitchFamily="34" charset="0"/>
                <a:cs typeface="Arial" panose="020B0604020202020204" pitchFamily="34" charset="0"/>
              </a:defRPr>
            </a:lvl2pPr>
            <a:lvl3pPr>
              <a:buClr>
                <a:srgbClr val="AF272F"/>
              </a:buClr>
              <a:defRPr sz="1000">
                <a:latin typeface="Arial" panose="020B0604020202020204" pitchFamily="34" charset="0"/>
                <a:cs typeface="Arial" panose="020B0604020202020204" pitchFamily="34" charset="0"/>
              </a:defRPr>
            </a:lvl3pPr>
            <a:lvl4pPr>
              <a:buClr>
                <a:srgbClr val="AF272F"/>
              </a:buClr>
              <a:defRPr sz="1000">
                <a:latin typeface="Arial" panose="020B0604020202020204" pitchFamily="34" charset="0"/>
                <a:cs typeface="Arial" panose="020B0604020202020204" pitchFamily="34" charset="0"/>
              </a:defRPr>
            </a:lvl4pPr>
            <a:lvl5pPr>
              <a:buClr>
                <a:srgbClr val="AF272F"/>
              </a:buClr>
              <a:defRPr sz="1000">
                <a:latin typeface="Arial" panose="020B0604020202020204" pitchFamily="34" charset="0"/>
                <a:cs typeface="Arial" panose="020B0604020202020204" pitchFamily="34" charset="0"/>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sz="1050" b="1">
                <a:solidFill>
                  <a:srgbClr val="2F5271"/>
                </a:solidFill>
                <a:latin typeface="Arial" panose="020B0604020202020204" pitchFamily="34" charset="0"/>
                <a:cs typeface="Arial" panose="020B0604020202020204" pitchFamily="34" charset="0"/>
              </a:defRPr>
            </a:lvl1pPr>
          </a:lstStyle>
          <a:p>
            <a:fld id="{50304739-9C12-6E4D-B8B4-E58727F4280D}" type="datetime4">
              <a:rPr lang="en-CA" smtClean="0"/>
              <a:pPr/>
              <a:t>May 17, 2024</a:t>
            </a:fld>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sz="1050" b="1">
                <a:solidFill>
                  <a:srgbClr val="2F5271"/>
                </a:solidFill>
                <a:latin typeface="Arial" panose="020B0604020202020204" pitchFamily="34" charset="0"/>
                <a:cs typeface="Arial" panose="020B0604020202020204" pitchFamily="34" charset="0"/>
              </a:defRPr>
            </a:lvl1pPr>
          </a:lstStyle>
          <a:p>
            <a:fld id="{43304DBA-0356-584F-A250-B7FAF5BC4EA3}" type="slidenum">
              <a:rPr lang="en-US" smtClean="0"/>
              <a:pPr/>
              <a:t>‹#›</a:t>
            </a:fld>
            <a:endParaRPr lang="en-US"/>
          </a:p>
        </p:txBody>
      </p:sp>
      <p:sp>
        <p:nvSpPr>
          <p:cNvPr id="9" name="Rectangle 8">
            <a:extLst>
              <a:ext uri="{FF2B5EF4-FFF2-40B4-BE49-F238E27FC236}">
                <a16:creationId xmlns:a16="http://schemas.microsoft.com/office/drawing/2014/main" id="{BFAE5B9A-FBB2-8E44-955A-D3CEF84A720C}"/>
              </a:ext>
            </a:extLst>
          </p:cNvPr>
          <p:cNvSpPr/>
          <p:nvPr userDrawn="1"/>
        </p:nvSpPr>
        <p:spPr>
          <a:xfrm>
            <a:off x="628650" y="1477156"/>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4657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2A89515-5B0D-0942-B1CE-949CC4D17913}"/>
              </a:ext>
            </a:extLst>
          </p:cNvPr>
          <p:cNvPicPr>
            <a:picLocks noChangeAspect="1"/>
          </p:cNvPicPr>
          <p:nvPr userDrawn="1"/>
        </p:nvPicPr>
        <p:blipFill>
          <a:blip r:embed="rId2">
            <a:alphaModFix amt="20000"/>
          </a:blip>
          <a:stretch>
            <a:fillRect/>
          </a:stretch>
        </p:blipFill>
        <p:spPr>
          <a:xfrm>
            <a:off x="-28084" y="566638"/>
            <a:ext cx="5528636" cy="6348717"/>
          </a:xfrm>
          <a:prstGeom prst="rect">
            <a:avLst/>
          </a:prstGeom>
        </p:spPr>
      </p:pic>
      <p:sp>
        <p:nvSpPr>
          <p:cNvPr id="2" name="Title 1"/>
          <p:cNvSpPr>
            <a:spLocks noGrp="1"/>
          </p:cNvSpPr>
          <p:nvPr>
            <p:ph type="title" hasCustomPrompt="1"/>
          </p:nvPr>
        </p:nvSpPr>
        <p:spPr>
          <a:xfrm>
            <a:off x="623888" y="3914453"/>
            <a:ext cx="7886700" cy="1629699"/>
          </a:xfrm>
          <a:prstGeom prst="rect">
            <a:avLst/>
          </a:prstGeom>
        </p:spPr>
        <p:txBody>
          <a:bodyPr tIns="46800" rIns="0" anchor="t">
            <a:normAutofit/>
          </a:bodyPr>
          <a:lstStyle>
            <a:lvl1pPr algn="ctr">
              <a:defRPr sz="3600" b="1">
                <a:solidFill>
                  <a:srgbClr val="2F5271"/>
                </a:solidFill>
                <a:latin typeface="Arial" panose="020B0604020202020204" pitchFamily="34" charset="0"/>
                <a:cs typeface="Arial" panose="020B0604020202020204" pitchFamily="34" charset="0"/>
              </a:defRPr>
            </a:lvl1pPr>
          </a:lstStyle>
          <a:p>
            <a:r>
              <a:rPr lang="en-CA" dirty="0"/>
              <a:t>Your section title here</a:t>
            </a:r>
            <a:endParaRPr lang="en-US" dirty="0"/>
          </a:p>
        </p:txBody>
      </p:sp>
      <p:sp>
        <p:nvSpPr>
          <p:cNvPr id="10" name="Rectangle 9">
            <a:extLst>
              <a:ext uri="{FF2B5EF4-FFF2-40B4-BE49-F238E27FC236}">
                <a16:creationId xmlns:a16="http://schemas.microsoft.com/office/drawing/2014/main" id="{2D997120-FD3F-3744-A9A9-B4880EC3239C}"/>
              </a:ext>
            </a:extLst>
          </p:cNvPr>
          <p:cNvSpPr/>
          <p:nvPr userDrawn="1"/>
        </p:nvSpPr>
        <p:spPr>
          <a:xfrm>
            <a:off x="4043238" y="3546107"/>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29ECB89-E3AC-3A45-AAED-F14E3DD59A4A}"/>
              </a:ext>
            </a:extLst>
          </p:cNvPr>
          <p:cNvPicPr>
            <a:picLocks noChangeAspect="1"/>
          </p:cNvPicPr>
          <p:nvPr userDrawn="1"/>
        </p:nvPicPr>
        <p:blipFill>
          <a:blip r:embed="rId3"/>
          <a:stretch>
            <a:fillRect/>
          </a:stretch>
        </p:blipFill>
        <p:spPr>
          <a:xfrm>
            <a:off x="3934462" y="1788046"/>
            <a:ext cx="1287580" cy="1483516"/>
          </a:xfrm>
          <a:prstGeom prst="rect">
            <a:avLst/>
          </a:prstGeom>
        </p:spPr>
      </p:pic>
    </p:spTree>
    <p:extLst>
      <p:ext uri="{BB962C8B-B14F-4D97-AF65-F5344CB8AC3E}">
        <p14:creationId xmlns:p14="http://schemas.microsoft.com/office/powerpoint/2010/main" val="2022921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C75265D-1164-AB4B-AE1E-F03710F53D1C}"/>
              </a:ext>
            </a:extLst>
          </p:cNvPr>
          <p:cNvPicPr>
            <a:picLocks noChangeAspect="1"/>
          </p:cNvPicPr>
          <p:nvPr userDrawn="1"/>
        </p:nvPicPr>
        <p:blipFill>
          <a:blip r:embed="rId2">
            <a:alphaModFix amt="20000"/>
          </a:blip>
          <a:stretch>
            <a:fillRect/>
          </a:stretch>
        </p:blipFill>
        <p:spPr>
          <a:xfrm>
            <a:off x="-28084" y="566638"/>
            <a:ext cx="5528636" cy="6348717"/>
          </a:xfrm>
          <a:prstGeom prst="rect">
            <a:avLst/>
          </a:prstGeom>
        </p:spPr>
      </p:pic>
      <p:sp>
        <p:nvSpPr>
          <p:cNvPr id="9" name="Rectangle 8">
            <a:extLst>
              <a:ext uri="{FF2B5EF4-FFF2-40B4-BE49-F238E27FC236}">
                <a16:creationId xmlns:a16="http://schemas.microsoft.com/office/drawing/2014/main" id="{959615DB-F3C4-6D48-B177-0918EF75BC3C}"/>
              </a:ext>
            </a:extLst>
          </p:cNvPr>
          <p:cNvSpPr/>
          <p:nvPr userDrawn="1"/>
        </p:nvSpPr>
        <p:spPr>
          <a:xfrm>
            <a:off x="4055165" y="3605001"/>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17DC072F-8798-5049-AAD3-84F9E0457075}"/>
              </a:ext>
            </a:extLst>
          </p:cNvPr>
          <p:cNvSpPr>
            <a:spLocks noGrp="1"/>
          </p:cNvSpPr>
          <p:nvPr>
            <p:ph type="body" sz="quarter" idx="13" hasCustomPrompt="1"/>
          </p:nvPr>
        </p:nvSpPr>
        <p:spPr>
          <a:xfrm>
            <a:off x="1097756" y="4064992"/>
            <a:ext cx="6948488" cy="613535"/>
          </a:xfrm>
          <a:prstGeom prst="rect">
            <a:avLst/>
          </a:prstGeom>
        </p:spPr>
        <p:txBody>
          <a:bodyPr>
            <a:normAutofit/>
          </a:bodyPr>
          <a:lstStyle>
            <a:lvl1pPr marL="0" indent="0" algn="ctr">
              <a:buNone/>
              <a:defRPr sz="4400" b="1">
                <a:solidFill>
                  <a:srgbClr val="2F5271"/>
                </a:solidFill>
                <a:latin typeface="Arial" panose="020B0604020202020204" pitchFamily="34" charset="0"/>
                <a:cs typeface="Arial" panose="020B0604020202020204" pitchFamily="34" charset="0"/>
              </a:defRPr>
            </a:lvl1pPr>
            <a:lvl2pPr marL="457200" indent="0" algn="ctr">
              <a:buNone/>
              <a:defRPr/>
            </a:lvl2pPr>
          </a:lstStyle>
          <a:p>
            <a:pPr lvl="0"/>
            <a:r>
              <a:rPr lang="en-US" dirty="0"/>
              <a:t>End slide message</a:t>
            </a:r>
          </a:p>
        </p:txBody>
      </p:sp>
      <p:sp>
        <p:nvSpPr>
          <p:cNvPr id="18" name="TextBox 17">
            <a:extLst>
              <a:ext uri="{FF2B5EF4-FFF2-40B4-BE49-F238E27FC236}">
                <a16:creationId xmlns:a16="http://schemas.microsoft.com/office/drawing/2014/main" id="{DED7349B-E074-494C-A66A-E93A2E045C10}"/>
              </a:ext>
            </a:extLst>
          </p:cNvPr>
          <p:cNvSpPr txBox="1"/>
          <p:nvPr userDrawn="1"/>
        </p:nvSpPr>
        <p:spPr>
          <a:xfrm>
            <a:off x="1482291" y="6477802"/>
            <a:ext cx="0" cy="0"/>
          </a:xfrm>
          <a:prstGeom prst="rect">
            <a:avLst/>
          </a:prstGeom>
        </p:spPr>
        <p:txBody>
          <a:bodyPr vert="horz" wrap="none" lIns="91440" tIns="45720" rIns="91440" bIns="45720" rtlCol="0" anchor="t">
            <a:normAutofit fontScale="25000" lnSpcReduction="20000"/>
          </a:bodyPr>
          <a:lstStyle/>
          <a:p>
            <a:pPr algn="ctr">
              <a:spcBef>
                <a:spcPts val="2400"/>
              </a:spcBef>
            </a:pPr>
            <a:endParaRPr lang="en-US" b="1" dirty="0">
              <a:solidFill>
                <a:srgbClr val="2F5271"/>
              </a:solidFill>
              <a:latin typeface="Arial" charset="0"/>
              <a:ea typeface="Arial" charset="0"/>
              <a:cs typeface="Arial" charset="0"/>
            </a:endParaRPr>
          </a:p>
        </p:txBody>
      </p:sp>
      <p:pic>
        <p:nvPicPr>
          <p:cNvPr id="11" name="Picture 10">
            <a:extLst>
              <a:ext uri="{FF2B5EF4-FFF2-40B4-BE49-F238E27FC236}">
                <a16:creationId xmlns:a16="http://schemas.microsoft.com/office/drawing/2014/main" id="{A9BBB42F-07E8-1340-AFFD-1D4A081D3AF9}"/>
              </a:ext>
            </a:extLst>
          </p:cNvPr>
          <p:cNvPicPr>
            <a:picLocks noChangeAspect="1"/>
          </p:cNvPicPr>
          <p:nvPr userDrawn="1"/>
        </p:nvPicPr>
        <p:blipFill>
          <a:blip r:embed="rId3"/>
          <a:stretch>
            <a:fillRect/>
          </a:stretch>
        </p:blipFill>
        <p:spPr>
          <a:xfrm>
            <a:off x="1714819" y="1088992"/>
            <a:ext cx="5714363" cy="2199023"/>
          </a:xfrm>
          <a:prstGeom prst="rect">
            <a:avLst/>
          </a:prstGeom>
        </p:spPr>
      </p:pic>
    </p:spTree>
    <p:extLst>
      <p:ext uri="{BB962C8B-B14F-4D97-AF65-F5344CB8AC3E}">
        <p14:creationId xmlns:p14="http://schemas.microsoft.com/office/powerpoint/2010/main" val="209797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59615DB-F3C4-6D48-B177-0918EF75BC3C}"/>
              </a:ext>
            </a:extLst>
          </p:cNvPr>
          <p:cNvSpPr/>
          <p:nvPr userDrawn="1"/>
        </p:nvSpPr>
        <p:spPr>
          <a:xfrm>
            <a:off x="4055165" y="3605001"/>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17DC072F-8798-5049-AAD3-84F9E0457075}"/>
              </a:ext>
            </a:extLst>
          </p:cNvPr>
          <p:cNvSpPr>
            <a:spLocks noGrp="1"/>
          </p:cNvSpPr>
          <p:nvPr>
            <p:ph type="body" sz="quarter" idx="13" hasCustomPrompt="1"/>
          </p:nvPr>
        </p:nvSpPr>
        <p:spPr>
          <a:xfrm>
            <a:off x="1097756" y="4064992"/>
            <a:ext cx="6948488" cy="613535"/>
          </a:xfrm>
          <a:prstGeom prst="rect">
            <a:avLst/>
          </a:prstGeom>
        </p:spPr>
        <p:txBody>
          <a:bodyPr>
            <a:normAutofit/>
          </a:bodyPr>
          <a:lstStyle>
            <a:lvl1pPr marL="0" indent="0" algn="ctr">
              <a:buNone/>
              <a:defRPr sz="4400" b="1">
                <a:solidFill>
                  <a:srgbClr val="2F5271"/>
                </a:solidFill>
                <a:latin typeface="Arial" panose="020B0604020202020204" pitchFamily="34" charset="0"/>
                <a:cs typeface="Arial" panose="020B0604020202020204" pitchFamily="34" charset="0"/>
              </a:defRPr>
            </a:lvl1pPr>
            <a:lvl2pPr marL="457200" indent="0" algn="ctr">
              <a:buNone/>
              <a:defRPr/>
            </a:lvl2pPr>
          </a:lstStyle>
          <a:p>
            <a:pPr lvl="0"/>
            <a:r>
              <a:rPr lang="en-US" dirty="0"/>
              <a:t>Your Title Here</a:t>
            </a:r>
          </a:p>
        </p:txBody>
      </p:sp>
      <p:sp>
        <p:nvSpPr>
          <p:cNvPr id="14" name="Text Placeholder 12">
            <a:extLst>
              <a:ext uri="{FF2B5EF4-FFF2-40B4-BE49-F238E27FC236}">
                <a16:creationId xmlns:a16="http://schemas.microsoft.com/office/drawing/2014/main" id="{F3969D97-3E15-E64C-8610-5EF252DD9093}"/>
              </a:ext>
            </a:extLst>
          </p:cNvPr>
          <p:cNvSpPr>
            <a:spLocks noGrp="1"/>
          </p:cNvSpPr>
          <p:nvPr>
            <p:ph type="body" sz="quarter" idx="14" hasCustomPrompt="1"/>
          </p:nvPr>
        </p:nvSpPr>
        <p:spPr>
          <a:xfrm>
            <a:off x="1097756" y="4678527"/>
            <a:ext cx="6948488" cy="316986"/>
          </a:xfrm>
          <a:prstGeom prst="rect">
            <a:avLst/>
          </a:prstGeom>
        </p:spPr>
        <p:txBody>
          <a:bodyPr>
            <a:normAutofit/>
          </a:bodyPr>
          <a:lstStyle>
            <a:lvl1pPr marL="0" indent="0" algn="ctr">
              <a:buNone/>
              <a:defRPr sz="1800" b="0">
                <a:solidFill>
                  <a:schemeClr val="tx1"/>
                </a:solidFill>
                <a:latin typeface="Arial" panose="020B0604020202020204" pitchFamily="34" charset="0"/>
                <a:cs typeface="Arial" panose="020B0604020202020204" pitchFamily="34" charset="0"/>
              </a:defRPr>
            </a:lvl1pPr>
            <a:lvl2pPr marL="457200" indent="0" algn="ctr">
              <a:buNone/>
              <a:defRPr/>
            </a:lvl2pPr>
          </a:lstStyle>
          <a:p>
            <a:pPr lvl="0"/>
            <a:r>
              <a:rPr lang="en-US" dirty="0"/>
              <a:t>Date</a:t>
            </a:r>
          </a:p>
        </p:txBody>
      </p:sp>
      <p:sp>
        <p:nvSpPr>
          <p:cNvPr id="18" name="TextBox 17">
            <a:extLst>
              <a:ext uri="{FF2B5EF4-FFF2-40B4-BE49-F238E27FC236}">
                <a16:creationId xmlns:a16="http://schemas.microsoft.com/office/drawing/2014/main" id="{DED7349B-E074-494C-A66A-E93A2E045C10}"/>
              </a:ext>
            </a:extLst>
          </p:cNvPr>
          <p:cNvSpPr txBox="1"/>
          <p:nvPr userDrawn="1"/>
        </p:nvSpPr>
        <p:spPr>
          <a:xfrm>
            <a:off x="1482291" y="6477802"/>
            <a:ext cx="0" cy="0"/>
          </a:xfrm>
          <a:prstGeom prst="rect">
            <a:avLst/>
          </a:prstGeom>
        </p:spPr>
        <p:txBody>
          <a:bodyPr vert="horz" wrap="none" lIns="91440" tIns="45720" rIns="91440" bIns="45720" rtlCol="0" anchor="t">
            <a:normAutofit fontScale="25000" lnSpcReduction="20000"/>
          </a:bodyPr>
          <a:lstStyle/>
          <a:p>
            <a:pPr algn="ctr">
              <a:spcBef>
                <a:spcPts val="2400"/>
              </a:spcBef>
            </a:pPr>
            <a:endParaRPr lang="en-US" b="1" dirty="0">
              <a:solidFill>
                <a:srgbClr val="2F5271"/>
              </a:solidFill>
              <a:latin typeface="Arial" charset="0"/>
              <a:ea typeface="Arial" charset="0"/>
              <a:cs typeface="Arial" charset="0"/>
            </a:endParaRPr>
          </a:p>
        </p:txBody>
      </p:sp>
      <p:pic>
        <p:nvPicPr>
          <p:cNvPr id="10" name="Picture 9">
            <a:extLst>
              <a:ext uri="{FF2B5EF4-FFF2-40B4-BE49-F238E27FC236}">
                <a16:creationId xmlns:a16="http://schemas.microsoft.com/office/drawing/2014/main" id="{08EBBA03-E762-4947-8E1A-F2ABF143AAB3}"/>
              </a:ext>
            </a:extLst>
          </p:cNvPr>
          <p:cNvPicPr>
            <a:picLocks noChangeAspect="1"/>
          </p:cNvPicPr>
          <p:nvPr userDrawn="1"/>
        </p:nvPicPr>
        <p:blipFill>
          <a:blip r:embed="rId2"/>
          <a:stretch>
            <a:fillRect/>
          </a:stretch>
        </p:blipFill>
        <p:spPr>
          <a:xfrm>
            <a:off x="1714819" y="1088992"/>
            <a:ext cx="5714363" cy="2199023"/>
          </a:xfrm>
          <a:prstGeom prst="rect">
            <a:avLst/>
          </a:prstGeom>
        </p:spPr>
      </p:pic>
    </p:spTree>
    <p:extLst>
      <p:ext uri="{BB962C8B-B14F-4D97-AF65-F5344CB8AC3E}">
        <p14:creationId xmlns:p14="http://schemas.microsoft.com/office/powerpoint/2010/main" val="1676655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BFDC684-1B0A-2F40-9568-BAD54866BFB1}"/>
              </a:ext>
            </a:extLst>
          </p:cNvPr>
          <p:cNvPicPr>
            <a:picLocks noChangeAspect="1"/>
          </p:cNvPicPr>
          <p:nvPr userDrawn="1"/>
        </p:nvPicPr>
        <p:blipFill>
          <a:blip r:embed="rId2">
            <a:alphaModFix amt="20000"/>
          </a:blip>
          <a:stretch>
            <a:fillRect/>
          </a:stretch>
        </p:blipFill>
        <p:spPr>
          <a:xfrm>
            <a:off x="6478957" y="3791164"/>
            <a:ext cx="2692962" cy="3102760"/>
          </a:xfrm>
          <a:prstGeom prst="rect">
            <a:avLst/>
          </a:prstGeom>
        </p:spPr>
      </p:pic>
      <p:sp>
        <p:nvSpPr>
          <p:cNvPr id="2" name="Title 1"/>
          <p:cNvSpPr>
            <a:spLocks noGrp="1"/>
          </p:cNvSpPr>
          <p:nvPr>
            <p:ph type="title"/>
          </p:nvPr>
        </p:nvSpPr>
        <p:spPr>
          <a:xfrm>
            <a:off x="628650" y="365127"/>
            <a:ext cx="7886700" cy="1191542"/>
          </a:xfrm>
          <a:prstGeom prst="rect">
            <a:avLst/>
          </a:prstGeom>
        </p:spPr>
        <p:txBody>
          <a:bodyPr lIns="0">
            <a:normAutofit/>
          </a:bodyPr>
          <a:lstStyle>
            <a:lvl1pPr>
              <a:defRPr sz="3600" b="1">
                <a:solidFill>
                  <a:srgbClr val="2F5271"/>
                </a:solidFill>
                <a:latin typeface="Arial" panose="020B0604020202020204" pitchFamily="34" charset="0"/>
                <a:cs typeface="Arial" panose="020B0604020202020204" pitchFamily="34" charset="0"/>
              </a:defRPr>
            </a:lvl1pPr>
          </a:lstStyle>
          <a:p>
            <a:r>
              <a:rPr lang="en-CA" dirty="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normAutofit/>
          </a:bodyPr>
          <a:lstStyle>
            <a:lvl1pPr>
              <a:buClr>
                <a:srgbClr val="AF272F"/>
              </a:buClr>
              <a:defRPr sz="1200">
                <a:latin typeface="Arial" panose="020B0604020202020204" pitchFamily="34" charset="0"/>
                <a:cs typeface="Arial" panose="020B0604020202020204" pitchFamily="34" charset="0"/>
              </a:defRPr>
            </a:lvl1pPr>
            <a:lvl2pPr>
              <a:buClr>
                <a:srgbClr val="AF272F"/>
              </a:buClr>
              <a:defRPr sz="1000">
                <a:latin typeface="Arial" panose="020B0604020202020204" pitchFamily="34" charset="0"/>
                <a:cs typeface="Arial" panose="020B0604020202020204" pitchFamily="34" charset="0"/>
              </a:defRPr>
            </a:lvl2pPr>
            <a:lvl3pPr>
              <a:buClr>
                <a:srgbClr val="AF272F"/>
              </a:buClr>
              <a:defRPr sz="1000">
                <a:latin typeface="Arial" panose="020B0604020202020204" pitchFamily="34" charset="0"/>
                <a:cs typeface="Arial" panose="020B0604020202020204" pitchFamily="34" charset="0"/>
              </a:defRPr>
            </a:lvl3pPr>
            <a:lvl4pPr>
              <a:buClr>
                <a:srgbClr val="AF272F"/>
              </a:buClr>
              <a:defRPr sz="1000">
                <a:latin typeface="Arial" panose="020B0604020202020204" pitchFamily="34" charset="0"/>
                <a:cs typeface="Arial" panose="020B0604020202020204" pitchFamily="34" charset="0"/>
              </a:defRPr>
            </a:lvl4pPr>
            <a:lvl5pPr>
              <a:buClr>
                <a:srgbClr val="AF272F"/>
              </a:buClr>
              <a:defRPr sz="1000">
                <a:latin typeface="Arial" panose="020B0604020202020204" pitchFamily="34" charset="0"/>
                <a:cs typeface="Arial" panose="020B0604020202020204" pitchFamily="34" charset="0"/>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sz="1050" b="1">
                <a:solidFill>
                  <a:srgbClr val="2F5271"/>
                </a:solidFill>
                <a:latin typeface="Arial" panose="020B0604020202020204" pitchFamily="34" charset="0"/>
                <a:cs typeface="Arial" panose="020B0604020202020204" pitchFamily="34" charset="0"/>
              </a:defRPr>
            </a:lvl1pPr>
          </a:lstStyle>
          <a:p>
            <a:fld id="{50304739-9C12-6E4D-B8B4-E58727F4280D}" type="datetime4">
              <a:rPr lang="en-CA" smtClean="0"/>
              <a:pPr/>
              <a:t>May 17, 2024</a:t>
            </a:fld>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sz="1050" b="1">
                <a:solidFill>
                  <a:srgbClr val="2F5271"/>
                </a:solidFill>
                <a:latin typeface="Arial" panose="020B0604020202020204" pitchFamily="34" charset="0"/>
                <a:cs typeface="Arial" panose="020B0604020202020204" pitchFamily="34" charset="0"/>
              </a:defRPr>
            </a:lvl1pPr>
          </a:lstStyle>
          <a:p>
            <a:fld id="{43304DBA-0356-584F-A250-B7FAF5BC4EA3}" type="slidenum">
              <a:rPr lang="en-US" smtClean="0"/>
              <a:pPr/>
              <a:t>‹#›</a:t>
            </a:fld>
            <a:endParaRPr lang="en-US"/>
          </a:p>
        </p:txBody>
      </p:sp>
      <p:sp>
        <p:nvSpPr>
          <p:cNvPr id="9" name="Rectangle 8">
            <a:extLst>
              <a:ext uri="{FF2B5EF4-FFF2-40B4-BE49-F238E27FC236}">
                <a16:creationId xmlns:a16="http://schemas.microsoft.com/office/drawing/2014/main" id="{BFAE5B9A-FBB2-8E44-955A-D3CEF84A720C}"/>
              </a:ext>
            </a:extLst>
          </p:cNvPr>
          <p:cNvSpPr/>
          <p:nvPr userDrawn="1"/>
        </p:nvSpPr>
        <p:spPr>
          <a:xfrm>
            <a:off x="628650" y="1477156"/>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84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2A89515-5B0D-0942-B1CE-949CC4D17913}"/>
              </a:ext>
            </a:extLst>
          </p:cNvPr>
          <p:cNvPicPr>
            <a:picLocks noChangeAspect="1"/>
          </p:cNvPicPr>
          <p:nvPr userDrawn="1"/>
        </p:nvPicPr>
        <p:blipFill>
          <a:blip r:embed="rId2">
            <a:alphaModFix amt="20000"/>
          </a:blip>
          <a:stretch>
            <a:fillRect/>
          </a:stretch>
        </p:blipFill>
        <p:spPr>
          <a:xfrm>
            <a:off x="-28084" y="566638"/>
            <a:ext cx="5528636" cy="6348717"/>
          </a:xfrm>
          <a:prstGeom prst="rect">
            <a:avLst/>
          </a:prstGeom>
        </p:spPr>
      </p:pic>
      <p:sp>
        <p:nvSpPr>
          <p:cNvPr id="2" name="Title 1"/>
          <p:cNvSpPr>
            <a:spLocks noGrp="1"/>
          </p:cNvSpPr>
          <p:nvPr>
            <p:ph type="title" hasCustomPrompt="1"/>
          </p:nvPr>
        </p:nvSpPr>
        <p:spPr>
          <a:xfrm>
            <a:off x="623888" y="3914453"/>
            <a:ext cx="7886700" cy="1629699"/>
          </a:xfrm>
          <a:prstGeom prst="rect">
            <a:avLst/>
          </a:prstGeom>
        </p:spPr>
        <p:txBody>
          <a:bodyPr tIns="46800" rIns="0" anchor="t">
            <a:normAutofit/>
          </a:bodyPr>
          <a:lstStyle>
            <a:lvl1pPr algn="ctr">
              <a:defRPr sz="3600" b="1">
                <a:solidFill>
                  <a:srgbClr val="2F5271"/>
                </a:solidFill>
                <a:latin typeface="Arial" panose="020B0604020202020204" pitchFamily="34" charset="0"/>
                <a:cs typeface="Arial" panose="020B0604020202020204" pitchFamily="34" charset="0"/>
              </a:defRPr>
            </a:lvl1pPr>
          </a:lstStyle>
          <a:p>
            <a:r>
              <a:rPr lang="en-CA" dirty="0"/>
              <a:t>Your section title here</a:t>
            </a:r>
            <a:endParaRPr lang="en-US" dirty="0"/>
          </a:p>
        </p:txBody>
      </p:sp>
      <p:sp>
        <p:nvSpPr>
          <p:cNvPr id="10" name="Rectangle 9">
            <a:extLst>
              <a:ext uri="{FF2B5EF4-FFF2-40B4-BE49-F238E27FC236}">
                <a16:creationId xmlns:a16="http://schemas.microsoft.com/office/drawing/2014/main" id="{2D997120-FD3F-3744-A9A9-B4880EC3239C}"/>
              </a:ext>
            </a:extLst>
          </p:cNvPr>
          <p:cNvSpPr/>
          <p:nvPr userDrawn="1"/>
        </p:nvSpPr>
        <p:spPr>
          <a:xfrm>
            <a:off x="4043238" y="3546107"/>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29ECB89-E3AC-3A45-AAED-F14E3DD59A4A}"/>
              </a:ext>
            </a:extLst>
          </p:cNvPr>
          <p:cNvPicPr>
            <a:picLocks noChangeAspect="1"/>
          </p:cNvPicPr>
          <p:nvPr userDrawn="1"/>
        </p:nvPicPr>
        <p:blipFill>
          <a:blip r:embed="rId3"/>
          <a:stretch>
            <a:fillRect/>
          </a:stretch>
        </p:blipFill>
        <p:spPr>
          <a:xfrm>
            <a:off x="3934462" y="1788046"/>
            <a:ext cx="1287580" cy="1483516"/>
          </a:xfrm>
          <a:prstGeom prst="rect">
            <a:avLst/>
          </a:prstGeom>
        </p:spPr>
      </p:pic>
    </p:spTree>
    <p:extLst>
      <p:ext uri="{BB962C8B-B14F-4D97-AF65-F5344CB8AC3E}">
        <p14:creationId xmlns:p14="http://schemas.microsoft.com/office/powerpoint/2010/main" val="314062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C75265D-1164-AB4B-AE1E-F03710F53D1C}"/>
              </a:ext>
            </a:extLst>
          </p:cNvPr>
          <p:cNvPicPr>
            <a:picLocks noChangeAspect="1"/>
          </p:cNvPicPr>
          <p:nvPr userDrawn="1"/>
        </p:nvPicPr>
        <p:blipFill>
          <a:blip r:embed="rId2">
            <a:alphaModFix amt="20000"/>
          </a:blip>
          <a:stretch>
            <a:fillRect/>
          </a:stretch>
        </p:blipFill>
        <p:spPr>
          <a:xfrm>
            <a:off x="-28084" y="566638"/>
            <a:ext cx="5528636" cy="6348717"/>
          </a:xfrm>
          <a:prstGeom prst="rect">
            <a:avLst/>
          </a:prstGeom>
        </p:spPr>
      </p:pic>
      <p:sp>
        <p:nvSpPr>
          <p:cNvPr id="9" name="Rectangle 8">
            <a:extLst>
              <a:ext uri="{FF2B5EF4-FFF2-40B4-BE49-F238E27FC236}">
                <a16:creationId xmlns:a16="http://schemas.microsoft.com/office/drawing/2014/main" id="{959615DB-F3C4-6D48-B177-0918EF75BC3C}"/>
              </a:ext>
            </a:extLst>
          </p:cNvPr>
          <p:cNvSpPr/>
          <p:nvPr userDrawn="1"/>
        </p:nvSpPr>
        <p:spPr>
          <a:xfrm>
            <a:off x="4055165" y="3605001"/>
            <a:ext cx="1057524" cy="79513"/>
          </a:xfrm>
          <a:prstGeom prst="rect">
            <a:avLst/>
          </a:prstGeom>
          <a:solidFill>
            <a:srgbClr val="AF27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17DC072F-8798-5049-AAD3-84F9E0457075}"/>
              </a:ext>
            </a:extLst>
          </p:cNvPr>
          <p:cNvSpPr>
            <a:spLocks noGrp="1"/>
          </p:cNvSpPr>
          <p:nvPr>
            <p:ph type="body" sz="quarter" idx="13" hasCustomPrompt="1"/>
          </p:nvPr>
        </p:nvSpPr>
        <p:spPr>
          <a:xfrm>
            <a:off x="1097756" y="4064992"/>
            <a:ext cx="6948488" cy="613535"/>
          </a:xfrm>
          <a:prstGeom prst="rect">
            <a:avLst/>
          </a:prstGeom>
        </p:spPr>
        <p:txBody>
          <a:bodyPr>
            <a:normAutofit/>
          </a:bodyPr>
          <a:lstStyle>
            <a:lvl1pPr marL="0" indent="0" algn="ctr">
              <a:buNone/>
              <a:defRPr sz="4400" b="1">
                <a:solidFill>
                  <a:srgbClr val="2F5271"/>
                </a:solidFill>
                <a:latin typeface="Arial" panose="020B0604020202020204" pitchFamily="34" charset="0"/>
                <a:cs typeface="Arial" panose="020B0604020202020204" pitchFamily="34" charset="0"/>
              </a:defRPr>
            </a:lvl1pPr>
            <a:lvl2pPr marL="457200" indent="0" algn="ctr">
              <a:buNone/>
              <a:defRPr/>
            </a:lvl2pPr>
          </a:lstStyle>
          <a:p>
            <a:pPr lvl="0"/>
            <a:r>
              <a:rPr lang="en-US" dirty="0"/>
              <a:t>End slide message</a:t>
            </a:r>
          </a:p>
        </p:txBody>
      </p:sp>
      <p:sp>
        <p:nvSpPr>
          <p:cNvPr id="18" name="TextBox 17">
            <a:extLst>
              <a:ext uri="{FF2B5EF4-FFF2-40B4-BE49-F238E27FC236}">
                <a16:creationId xmlns:a16="http://schemas.microsoft.com/office/drawing/2014/main" id="{DED7349B-E074-494C-A66A-E93A2E045C10}"/>
              </a:ext>
            </a:extLst>
          </p:cNvPr>
          <p:cNvSpPr txBox="1"/>
          <p:nvPr userDrawn="1"/>
        </p:nvSpPr>
        <p:spPr>
          <a:xfrm>
            <a:off x="1482291" y="6477802"/>
            <a:ext cx="0" cy="0"/>
          </a:xfrm>
          <a:prstGeom prst="rect">
            <a:avLst/>
          </a:prstGeom>
        </p:spPr>
        <p:txBody>
          <a:bodyPr vert="horz" wrap="none" lIns="91440" tIns="45720" rIns="91440" bIns="45720" rtlCol="0" anchor="t">
            <a:normAutofit fontScale="25000" lnSpcReduction="20000"/>
          </a:bodyPr>
          <a:lstStyle/>
          <a:p>
            <a:pPr algn="ctr">
              <a:spcBef>
                <a:spcPts val="2400"/>
              </a:spcBef>
            </a:pPr>
            <a:endParaRPr lang="en-US" b="1" dirty="0">
              <a:solidFill>
                <a:srgbClr val="2F5271"/>
              </a:solidFill>
              <a:latin typeface="Arial" charset="0"/>
              <a:ea typeface="Arial" charset="0"/>
              <a:cs typeface="Arial" charset="0"/>
            </a:endParaRPr>
          </a:p>
        </p:txBody>
      </p:sp>
      <p:pic>
        <p:nvPicPr>
          <p:cNvPr id="11" name="Picture 10">
            <a:extLst>
              <a:ext uri="{FF2B5EF4-FFF2-40B4-BE49-F238E27FC236}">
                <a16:creationId xmlns:a16="http://schemas.microsoft.com/office/drawing/2014/main" id="{A9BBB42F-07E8-1340-AFFD-1D4A081D3AF9}"/>
              </a:ext>
            </a:extLst>
          </p:cNvPr>
          <p:cNvPicPr>
            <a:picLocks noChangeAspect="1"/>
          </p:cNvPicPr>
          <p:nvPr userDrawn="1"/>
        </p:nvPicPr>
        <p:blipFill>
          <a:blip r:embed="rId3"/>
          <a:stretch>
            <a:fillRect/>
          </a:stretch>
        </p:blipFill>
        <p:spPr>
          <a:xfrm>
            <a:off x="1714819" y="1088992"/>
            <a:ext cx="5714363" cy="2199023"/>
          </a:xfrm>
          <a:prstGeom prst="rect">
            <a:avLst/>
          </a:prstGeom>
        </p:spPr>
      </p:pic>
    </p:spTree>
    <p:extLst>
      <p:ext uri="{BB962C8B-B14F-4D97-AF65-F5344CB8AC3E}">
        <p14:creationId xmlns:p14="http://schemas.microsoft.com/office/powerpoint/2010/main" val="1311576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191543"/>
          </a:xfrm>
          <a:prstGeom prst="rect">
            <a:avLst/>
          </a:prstGeom>
        </p:spPr>
        <p:txBody>
          <a:bodyPr vert="horz" lIns="0" tIns="46800" rIns="0" bIns="45720" rtlCol="0" anchor="ctr">
            <a:normAutofit/>
          </a:bodyPr>
          <a:lstStyle/>
          <a:p>
            <a:r>
              <a:rPr lang="en-CA" dirty="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050" b="1">
                <a:solidFill>
                  <a:srgbClr val="2F5271"/>
                </a:solidFill>
                <a:latin typeface="Arial" panose="020B0604020202020204" pitchFamily="34" charset="0"/>
                <a:cs typeface="Arial" panose="020B0604020202020204" pitchFamily="34" charset="0"/>
              </a:defRPr>
            </a:lvl1pPr>
          </a:lstStyle>
          <a:p>
            <a:fld id="{A3D781C3-4D5B-1C4D-8BD8-031A7AB8F798}" type="datetime4">
              <a:rPr lang="en-CA" smtClean="0"/>
              <a:pPr/>
              <a:t>May 17, 2024</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50" b="1">
                <a:solidFill>
                  <a:srgbClr val="2F5271"/>
                </a:solidFill>
                <a:latin typeface="Arial" panose="020B0604020202020204" pitchFamily="34" charset="0"/>
                <a:cs typeface="Arial" panose="020B0604020202020204" pitchFamily="34" charset="0"/>
              </a:defRPr>
            </a:lvl1pPr>
          </a:lstStyle>
          <a:p>
            <a:fld id="{43304DBA-0356-584F-A250-B7FAF5BC4EA3}" type="slidenum">
              <a:rPr lang="en-US" smtClean="0"/>
              <a:pPr/>
              <a:t>‹#›</a:t>
            </a:fld>
            <a:endParaRPr lang="en-US"/>
          </a:p>
        </p:txBody>
      </p:sp>
    </p:spTree>
    <p:extLst>
      <p:ext uri="{BB962C8B-B14F-4D97-AF65-F5344CB8AC3E}">
        <p14:creationId xmlns:p14="http://schemas.microsoft.com/office/powerpoint/2010/main" val="505678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p:txStyles>
    <p:titleStyle>
      <a:lvl1pPr algn="l" defTabSz="914400" rtl="0" eaLnBrk="1" latinLnBrk="0" hangingPunct="1">
        <a:lnSpc>
          <a:spcPct val="90000"/>
        </a:lnSpc>
        <a:spcBef>
          <a:spcPct val="0"/>
        </a:spcBef>
        <a:buNone/>
        <a:defRPr sz="3600" b="1" kern="1200">
          <a:solidFill>
            <a:srgbClr val="2F527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AF272F"/>
        </a:buClr>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191543"/>
          </a:xfrm>
          <a:prstGeom prst="rect">
            <a:avLst/>
          </a:prstGeom>
        </p:spPr>
        <p:txBody>
          <a:bodyPr vert="horz" lIns="0" tIns="46800" rIns="0" bIns="45720" rtlCol="0" anchor="ctr">
            <a:normAutofit/>
          </a:bodyPr>
          <a:lstStyle/>
          <a:p>
            <a:r>
              <a:rPr lang="en-CA" dirty="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050" b="1">
                <a:solidFill>
                  <a:srgbClr val="2F5271"/>
                </a:solidFill>
                <a:latin typeface="Arial" panose="020B0604020202020204" pitchFamily="34" charset="0"/>
                <a:cs typeface="Arial" panose="020B0604020202020204" pitchFamily="34" charset="0"/>
              </a:defRPr>
            </a:lvl1pPr>
          </a:lstStyle>
          <a:p>
            <a:fld id="{A3D781C3-4D5B-1C4D-8BD8-031A7AB8F798}" type="datetime4">
              <a:rPr lang="en-CA" smtClean="0"/>
              <a:pPr/>
              <a:t>May 17, 2024</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50" b="1">
                <a:solidFill>
                  <a:srgbClr val="2F5271"/>
                </a:solidFill>
                <a:latin typeface="Arial" panose="020B0604020202020204" pitchFamily="34" charset="0"/>
                <a:cs typeface="Arial" panose="020B0604020202020204" pitchFamily="34" charset="0"/>
              </a:defRPr>
            </a:lvl1pPr>
          </a:lstStyle>
          <a:p>
            <a:fld id="{43304DBA-0356-584F-A250-B7FAF5BC4EA3}" type="slidenum">
              <a:rPr lang="en-US" smtClean="0"/>
              <a:pPr/>
              <a:t>‹#›</a:t>
            </a:fld>
            <a:endParaRPr lang="en-US"/>
          </a:p>
        </p:txBody>
      </p:sp>
    </p:spTree>
    <p:extLst>
      <p:ext uri="{BB962C8B-B14F-4D97-AF65-F5344CB8AC3E}">
        <p14:creationId xmlns:p14="http://schemas.microsoft.com/office/powerpoint/2010/main" val="26522827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hf hdr="0" ftr="0"/>
  <p:txStyles>
    <p:titleStyle>
      <a:lvl1pPr algn="l" defTabSz="914400" rtl="0" eaLnBrk="1" latinLnBrk="0" hangingPunct="1">
        <a:lnSpc>
          <a:spcPct val="90000"/>
        </a:lnSpc>
        <a:spcBef>
          <a:spcPct val="0"/>
        </a:spcBef>
        <a:buNone/>
        <a:defRPr sz="3600" b="1" kern="1200">
          <a:solidFill>
            <a:srgbClr val="2F527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AF272F"/>
        </a:buClr>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11.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notesSlide" Target="../notesSlides/notesSlide11.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Layout" Target="../slideLayouts/slideLayout2.xml"/><Relationship Id="rId5" Type="http://schemas.openxmlformats.org/officeDocument/2006/relationships/tags" Target="../tags/tag39.xml"/><Relationship Id="rId4" Type="http://schemas.openxmlformats.org/officeDocument/2006/relationships/tags" Target="../tags/tag3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13.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notesSlide" Target="../notesSlides/notesSlide1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Layout" Target="../slideLayouts/slideLayout2.xml"/><Relationship Id="rId5" Type="http://schemas.openxmlformats.org/officeDocument/2006/relationships/tags" Target="../tags/tag45.xml"/><Relationship Id="rId4" Type="http://schemas.openxmlformats.org/officeDocument/2006/relationships/tags" Target="../tags/tag4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46.xml"/></Relationships>
</file>

<file path=ppt/slides/_rels/slide15.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notesSlide" Target="../notesSlides/notesSlide15.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Layout" Target="../slideLayouts/slideLayout2.xml"/><Relationship Id="rId5" Type="http://schemas.openxmlformats.org/officeDocument/2006/relationships/tags" Target="../tags/tag51.xml"/><Relationship Id="rId4" Type="http://schemas.openxmlformats.org/officeDocument/2006/relationships/tags" Target="../tags/tag50.xml"/></Relationships>
</file>

<file path=ppt/slides/_rels/slide16.xml.rels><?xml version="1.0" encoding="UTF-8" standalone="yes"?>
<Relationships xmlns="http://schemas.openxmlformats.org/package/2006/relationships"><Relationship Id="rId3" Type="http://schemas.openxmlformats.org/officeDocument/2006/relationships/tags" Target="../tags/tag54.xml"/><Relationship Id="rId7" Type="http://schemas.openxmlformats.org/officeDocument/2006/relationships/notesSlide" Target="../notesSlides/notesSlide16.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slideLayout" Target="../slideLayouts/slideLayout2.xml"/><Relationship Id="rId5" Type="http://schemas.openxmlformats.org/officeDocument/2006/relationships/tags" Target="../tags/tag56.xml"/><Relationship Id="rId4" Type="http://schemas.openxmlformats.org/officeDocument/2006/relationships/tags" Target="../tags/tag55.xml"/></Relationships>
</file>

<file path=ppt/slides/_rels/slide17.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tags" Target="../tags/tag59.xml"/><Relationship Id="rId7" Type="http://schemas.openxmlformats.org/officeDocument/2006/relationships/notesSlide" Target="../notesSlides/notesSlide17.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slideLayout" Target="../slideLayouts/slideLayout2.xml"/><Relationship Id="rId5" Type="http://schemas.openxmlformats.org/officeDocument/2006/relationships/tags" Target="../tags/tag61.xml"/><Relationship Id="rId4" Type="http://schemas.openxmlformats.org/officeDocument/2006/relationships/tags" Target="../tags/tag6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19.xml.rels><?xml version="1.0" encoding="UTF-8" standalone="yes"?>
<Relationships xmlns="http://schemas.openxmlformats.org/package/2006/relationships"><Relationship Id="rId3" Type="http://schemas.openxmlformats.org/officeDocument/2006/relationships/tags" Target="../tags/tag65.xml"/><Relationship Id="rId7" Type="http://schemas.openxmlformats.org/officeDocument/2006/relationships/notesSlide" Target="../notesSlides/notesSlide19.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Layout" Target="../slideLayouts/slideLayout2.xml"/><Relationship Id="rId5" Type="http://schemas.openxmlformats.org/officeDocument/2006/relationships/tags" Target="../tags/tag67.xml"/><Relationship Id="rId4" Type="http://schemas.openxmlformats.org/officeDocument/2006/relationships/tags" Target="../tags/tag6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tags" Target="../tags/tag70.xml"/><Relationship Id="rId7" Type="http://schemas.openxmlformats.org/officeDocument/2006/relationships/notesSlide" Target="../notesSlides/notesSlide2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Layout" Target="../slideLayouts/slideLayout2.xml"/><Relationship Id="rId5" Type="http://schemas.openxmlformats.org/officeDocument/2006/relationships/tags" Target="../tags/tag72.xml"/><Relationship Id="rId4" Type="http://schemas.openxmlformats.org/officeDocument/2006/relationships/tags" Target="../tags/tag71.xml"/></Relationships>
</file>

<file path=ppt/slides/_rels/slide2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tags" Target="../tags/tag75.xml"/><Relationship Id="rId7" Type="http://schemas.openxmlformats.org/officeDocument/2006/relationships/notesSlide" Target="../notesSlides/notesSlide21.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slideLayout" Target="../slideLayouts/slideLayout2.xml"/><Relationship Id="rId5" Type="http://schemas.openxmlformats.org/officeDocument/2006/relationships/tags" Target="../tags/tag77.xml"/><Relationship Id="rId4" Type="http://schemas.openxmlformats.org/officeDocument/2006/relationships/tags" Target="../tags/tag7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78.xml"/></Relationships>
</file>

<file path=ppt/slides/_rels/slide23.xml.rels><?xml version="1.0" encoding="UTF-8" standalone="yes"?>
<Relationships xmlns="http://schemas.openxmlformats.org/package/2006/relationships"><Relationship Id="rId3" Type="http://schemas.openxmlformats.org/officeDocument/2006/relationships/tags" Target="../tags/tag81.xml"/><Relationship Id="rId7" Type="http://schemas.openxmlformats.org/officeDocument/2006/relationships/notesSlide" Target="../notesSlides/notesSlide23.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slideLayout" Target="../slideLayouts/slideLayout2.xml"/><Relationship Id="rId5" Type="http://schemas.openxmlformats.org/officeDocument/2006/relationships/tags" Target="../tags/tag83.xml"/><Relationship Id="rId4" Type="http://schemas.openxmlformats.org/officeDocument/2006/relationships/tags" Target="../tags/tag82.xml"/></Relationships>
</file>

<file path=ppt/slides/_rels/slide24.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notesSlide" Target="../notesSlides/notesSlide24.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slideLayout" Target="../slideLayouts/slideLayout2.xml"/><Relationship Id="rId5" Type="http://schemas.openxmlformats.org/officeDocument/2006/relationships/tags" Target="../tags/tag88.xml"/><Relationship Id="rId4" Type="http://schemas.openxmlformats.org/officeDocument/2006/relationships/tags" Target="../tags/tag87.xml"/></Relationships>
</file>

<file path=ppt/slides/_rels/slide25.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tags" Target="../tags/tag91.xml"/><Relationship Id="rId7" Type="http://schemas.openxmlformats.org/officeDocument/2006/relationships/notesSlide" Target="../notesSlides/notesSlide25.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slideLayout" Target="../slideLayouts/slideLayout2.xml"/><Relationship Id="rId5" Type="http://schemas.openxmlformats.org/officeDocument/2006/relationships/tags" Target="../tags/tag93.xml"/><Relationship Id="rId4" Type="http://schemas.openxmlformats.org/officeDocument/2006/relationships/tags" Target="../tags/tag9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3.xml"/><Relationship Id="rId1" Type="http://schemas.openxmlformats.org/officeDocument/2006/relationships/tags" Target="../tags/tag94.xml"/></Relationships>
</file>

<file path=ppt/slides/_rels/slide27.xml.rels><?xml version="1.0" encoding="UTF-8" standalone="yes"?>
<Relationships xmlns="http://schemas.openxmlformats.org/package/2006/relationships"><Relationship Id="rId3" Type="http://schemas.openxmlformats.org/officeDocument/2006/relationships/tags" Target="../tags/tag97.xml"/><Relationship Id="rId7" Type="http://schemas.openxmlformats.org/officeDocument/2006/relationships/notesSlide" Target="../notesSlides/notesSlide27.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slideLayout" Target="../slideLayouts/slideLayout6.xml"/><Relationship Id="rId5" Type="http://schemas.openxmlformats.org/officeDocument/2006/relationships/tags" Target="../tags/tag99.xml"/><Relationship Id="rId4" Type="http://schemas.openxmlformats.org/officeDocument/2006/relationships/tags" Target="../tags/tag98.xml"/></Relationships>
</file>

<file path=ppt/slides/_rels/slide28.xml.rels><?xml version="1.0" encoding="UTF-8" standalone="yes"?>
<Relationships xmlns="http://schemas.openxmlformats.org/package/2006/relationships"><Relationship Id="rId8" Type="http://schemas.openxmlformats.org/officeDocument/2006/relationships/notesSlide" Target="../notesSlides/notesSlide28.xml"/><Relationship Id="rId3" Type="http://schemas.openxmlformats.org/officeDocument/2006/relationships/tags" Target="../tags/tag102.xml"/><Relationship Id="rId7" Type="http://schemas.openxmlformats.org/officeDocument/2006/relationships/slideLayout" Target="../slideLayouts/slideLayout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s>
</file>

<file path=ppt/slides/_rels/slide29.xml.rels><?xml version="1.0" encoding="UTF-8" standalone="yes"?>
<Relationships xmlns="http://schemas.openxmlformats.org/package/2006/relationships"><Relationship Id="rId8" Type="http://schemas.openxmlformats.org/officeDocument/2006/relationships/notesSlide" Target="../notesSlides/notesSlide29.xml"/><Relationship Id="rId3" Type="http://schemas.openxmlformats.org/officeDocument/2006/relationships/tags" Target="../tags/tag108.xml"/><Relationship Id="rId7" Type="http://schemas.openxmlformats.org/officeDocument/2006/relationships/slideLayout" Target="../slideLayouts/slideLayout6.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notesSlide" Target="../notesSlides/notesSlide3.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2.xml"/><Relationship Id="rId5" Type="http://schemas.openxmlformats.org/officeDocument/2006/relationships/tags" Target="../tags/tag10.xml"/><Relationship Id="rId4" Type="http://schemas.openxmlformats.org/officeDocument/2006/relationships/tags" Target="../tags/tag9.xml"/></Relationships>
</file>

<file path=ppt/slides/_rels/slide30.xml.rels><?xml version="1.0" encoding="UTF-8" standalone="yes"?>
<Relationships xmlns="http://schemas.openxmlformats.org/package/2006/relationships"><Relationship Id="rId3" Type="http://schemas.openxmlformats.org/officeDocument/2006/relationships/tags" Target="../tags/tag114.xml"/><Relationship Id="rId7" Type="http://schemas.openxmlformats.org/officeDocument/2006/relationships/notesSlide" Target="../notesSlides/notesSlide30.xml"/><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slideLayout" Target="../slideLayouts/slideLayout6.xml"/><Relationship Id="rId5" Type="http://schemas.openxmlformats.org/officeDocument/2006/relationships/tags" Target="../tags/tag116.xml"/><Relationship Id="rId4" Type="http://schemas.openxmlformats.org/officeDocument/2006/relationships/tags" Target="../tags/tag115.xml"/></Relationships>
</file>

<file path=ppt/slides/_rels/slide31.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119.xml"/><Relationship Id="rId7" Type="http://schemas.openxmlformats.org/officeDocument/2006/relationships/tags" Target="../tags/tag123.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9"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tags" Target="../tags/tag124.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26.xml"/><Relationship Id="rId1" Type="http://schemas.openxmlformats.org/officeDocument/2006/relationships/tags" Target="../tags/tag125.xml"/><Relationship Id="rId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tags" Target="../tags/tag129.xml"/><Relationship Id="rId7" Type="http://schemas.openxmlformats.org/officeDocument/2006/relationships/notesSlide" Target="../notesSlides/notesSlide34.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slideLayout" Target="../slideLayouts/slideLayout2.xml"/><Relationship Id="rId5" Type="http://schemas.openxmlformats.org/officeDocument/2006/relationships/tags" Target="../tags/tag131.xml"/><Relationship Id="rId4" Type="http://schemas.openxmlformats.org/officeDocument/2006/relationships/tags" Target="../tags/tag130.xml"/></Relationships>
</file>

<file path=ppt/slides/_rels/slide3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34.xml"/><Relationship Id="rId7" Type="http://schemas.openxmlformats.org/officeDocument/2006/relationships/notesSlide" Target="../notesSlides/notesSlide35.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slideLayout" Target="../slideLayouts/slideLayout2.xml"/><Relationship Id="rId5" Type="http://schemas.openxmlformats.org/officeDocument/2006/relationships/tags" Target="../tags/tag136.xml"/><Relationship Id="rId4" Type="http://schemas.openxmlformats.org/officeDocument/2006/relationships/tags" Target="../tags/tag135.xml"/></Relationships>
</file>

<file path=ppt/slides/_rels/slide3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139.xml"/><Relationship Id="rId7" Type="http://schemas.openxmlformats.org/officeDocument/2006/relationships/notesSlide" Target="../notesSlides/notesSlide36.xml"/><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slideLayout" Target="../slideLayouts/slideLayout2.xml"/><Relationship Id="rId5" Type="http://schemas.openxmlformats.org/officeDocument/2006/relationships/tags" Target="../tags/tag141.xml"/><Relationship Id="rId4" Type="http://schemas.openxmlformats.org/officeDocument/2006/relationships/tags" Target="../tags/tag140.xml"/></Relationships>
</file>

<file path=ppt/slides/_rels/slide37.xml.rels><?xml version="1.0" encoding="UTF-8" standalone="yes"?>
<Relationships xmlns="http://schemas.openxmlformats.org/package/2006/relationships"><Relationship Id="rId3" Type="http://schemas.openxmlformats.org/officeDocument/2006/relationships/tags" Target="../tags/tag144.xml"/><Relationship Id="rId7" Type="http://schemas.openxmlformats.org/officeDocument/2006/relationships/notesSlide" Target="../notesSlides/notesSlide37.xml"/><Relationship Id="rId2" Type="http://schemas.openxmlformats.org/officeDocument/2006/relationships/tags" Target="../tags/tag143.xml"/><Relationship Id="rId1" Type="http://schemas.openxmlformats.org/officeDocument/2006/relationships/tags" Target="../tags/tag142.xml"/><Relationship Id="rId6" Type="http://schemas.openxmlformats.org/officeDocument/2006/relationships/slideLayout" Target="../slideLayouts/slideLayout2.xml"/><Relationship Id="rId5" Type="http://schemas.openxmlformats.org/officeDocument/2006/relationships/tags" Target="../tags/tag146.xml"/><Relationship Id="rId4" Type="http://schemas.openxmlformats.org/officeDocument/2006/relationships/tags" Target="../tags/tag145.xml"/></Relationships>
</file>

<file path=ppt/slides/_rels/slide38.xml.rels><?xml version="1.0" encoding="UTF-8" standalone="yes"?>
<Relationships xmlns="http://schemas.openxmlformats.org/package/2006/relationships"><Relationship Id="rId3" Type="http://schemas.openxmlformats.org/officeDocument/2006/relationships/tags" Target="../tags/tag149.xml"/><Relationship Id="rId7" Type="http://schemas.openxmlformats.org/officeDocument/2006/relationships/notesSlide" Target="../notesSlides/notesSlide38.xml"/><Relationship Id="rId2" Type="http://schemas.openxmlformats.org/officeDocument/2006/relationships/tags" Target="../tags/tag148.xml"/><Relationship Id="rId1" Type="http://schemas.openxmlformats.org/officeDocument/2006/relationships/tags" Target="../tags/tag147.xml"/><Relationship Id="rId6" Type="http://schemas.openxmlformats.org/officeDocument/2006/relationships/slideLayout" Target="../slideLayouts/slideLayout2.xml"/><Relationship Id="rId5" Type="http://schemas.openxmlformats.org/officeDocument/2006/relationships/tags" Target="../tags/tag151.xml"/><Relationship Id="rId4" Type="http://schemas.openxmlformats.org/officeDocument/2006/relationships/tags" Target="../tags/tag150.xml"/></Relationships>
</file>

<file path=ppt/slides/_rels/slide39.xml.rels><?xml version="1.0" encoding="UTF-8" standalone="yes"?>
<Relationships xmlns="http://schemas.openxmlformats.org/package/2006/relationships"><Relationship Id="rId3" Type="http://schemas.openxmlformats.org/officeDocument/2006/relationships/tags" Target="../tags/tag154.xml"/><Relationship Id="rId7" Type="http://schemas.openxmlformats.org/officeDocument/2006/relationships/notesSlide" Target="../notesSlides/notesSlide39.xml"/><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slideLayout" Target="../slideLayouts/slideLayout2.xml"/><Relationship Id="rId5" Type="http://schemas.openxmlformats.org/officeDocument/2006/relationships/tags" Target="../tags/tag156.xml"/><Relationship Id="rId4" Type="http://schemas.openxmlformats.org/officeDocument/2006/relationships/tags" Target="../tags/tag155.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notesSlide" Target="../notesSlides/notesSlide4.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Layout" Target="../slideLayouts/slideLayout2.xml"/><Relationship Id="rId5" Type="http://schemas.openxmlformats.org/officeDocument/2006/relationships/tags" Target="../tags/tag15.xml"/><Relationship Id="rId4" Type="http://schemas.openxmlformats.org/officeDocument/2006/relationships/tags" Target="../tags/tag1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11" Type="http://schemas.openxmlformats.org/officeDocument/2006/relationships/chart" Target="../charts/chart2.xml"/><Relationship Id="rId5" Type="http://schemas.openxmlformats.org/officeDocument/2006/relationships/tags" Target="../tags/tag21.xml"/><Relationship Id="rId10" Type="http://schemas.openxmlformats.org/officeDocument/2006/relationships/chart" Target="../charts/chart1.xml"/><Relationship Id="rId4" Type="http://schemas.openxmlformats.org/officeDocument/2006/relationships/tags" Target="../tags/tag20.xml"/><Relationship Id="rId9"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26.xml"/><Relationship Id="rId7" Type="http://schemas.openxmlformats.org/officeDocument/2006/relationships/notesSlide" Target="../notesSlides/notesSlide7.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slideLayout" Target="../slideLayouts/slideLayout2.xml"/><Relationship Id="rId5" Type="http://schemas.openxmlformats.org/officeDocument/2006/relationships/tags" Target="../tags/tag28.xml"/><Relationship Id="rId4" Type="http://schemas.openxmlformats.org/officeDocument/2006/relationships/tags" Target="../tags/tag2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9.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D7558513-76EB-CD45-B95F-229A631E42F8}"/>
              </a:ext>
            </a:extLst>
          </p:cNvPr>
          <p:cNvSpPr>
            <a:spLocks noGrp="1"/>
          </p:cNvSpPr>
          <p:nvPr>
            <p:ph type="body" sz="quarter" idx="13"/>
            <p:custDataLst>
              <p:tags r:id="rId1"/>
            </p:custDataLst>
          </p:nvPr>
        </p:nvSpPr>
        <p:spPr>
          <a:xfrm>
            <a:off x="331470" y="3845536"/>
            <a:ext cx="8526780" cy="2095778"/>
          </a:xfrm>
        </p:spPr>
        <p:txBody>
          <a:bodyPr>
            <a:normAutofit/>
          </a:bodyPr>
          <a:lstStyle/>
          <a:p>
            <a:endParaRPr lang="en-CA" sz="2400" dirty="0"/>
          </a:p>
          <a:p>
            <a:r>
              <a:rPr lang="en-CA" sz="2400" dirty="0"/>
              <a:t>Cost Estimate of a Single-Payer Universal Drug Plan</a:t>
            </a:r>
          </a:p>
          <a:p>
            <a:endParaRPr lang="en-CA" sz="2000" dirty="0"/>
          </a:p>
          <a:p>
            <a:r>
              <a:rPr lang="en-CA" sz="2000" dirty="0">
                <a:solidFill>
                  <a:srgbClr val="AF272F"/>
                </a:solidFill>
              </a:rPr>
              <a:t>Presentation to the Centre for the Study of Living Standards</a:t>
            </a:r>
          </a:p>
          <a:p>
            <a:endParaRPr lang="en-US" sz="2400" dirty="0"/>
          </a:p>
        </p:txBody>
      </p:sp>
      <p:sp>
        <p:nvSpPr>
          <p:cNvPr id="14" name="Text Placeholder 13">
            <a:extLst>
              <a:ext uri="{FF2B5EF4-FFF2-40B4-BE49-F238E27FC236}">
                <a16:creationId xmlns:a16="http://schemas.microsoft.com/office/drawing/2014/main" id="{DC63AC72-3B45-9F42-BBC1-25545252D47B}"/>
              </a:ext>
            </a:extLst>
          </p:cNvPr>
          <p:cNvSpPr>
            <a:spLocks noGrp="1"/>
          </p:cNvSpPr>
          <p:nvPr>
            <p:ph type="body" sz="quarter" idx="14"/>
            <p:custDataLst>
              <p:tags r:id="rId2"/>
            </p:custDataLst>
          </p:nvPr>
        </p:nvSpPr>
        <p:spPr>
          <a:xfrm>
            <a:off x="1159401" y="6164427"/>
            <a:ext cx="6948488" cy="316986"/>
          </a:xfrm>
        </p:spPr>
        <p:txBody>
          <a:bodyPr>
            <a:normAutofit lnSpcReduction="10000"/>
          </a:bodyPr>
          <a:lstStyle/>
          <a:p>
            <a:r>
              <a:rPr lang="en-US" dirty="0"/>
              <a:t>May 22, 2024</a:t>
            </a:r>
          </a:p>
        </p:txBody>
      </p:sp>
      <p:sp>
        <p:nvSpPr>
          <p:cNvPr id="7" name="TextBox 6">
            <a:extLst>
              <a:ext uri="{FF2B5EF4-FFF2-40B4-BE49-F238E27FC236}">
                <a16:creationId xmlns:a16="http://schemas.microsoft.com/office/drawing/2014/main" id="{943256FF-A0E7-094B-BFC4-FA00DFDD86BC}"/>
              </a:ext>
            </a:extLst>
          </p:cNvPr>
          <p:cNvSpPr txBox="1"/>
          <p:nvPr>
            <p:custDataLst>
              <p:tags r:id="rId3"/>
            </p:custDataLst>
          </p:nvPr>
        </p:nvSpPr>
        <p:spPr>
          <a:xfrm>
            <a:off x="4633645" y="5774076"/>
            <a:ext cx="0" cy="0"/>
          </a:xfrm>
          <a:prstGeom prst="rect">
            <a:avLst/>
          </a:prstGeom>
        </p:spPr>
        <p:txBody>
          <a:bodyPr vert="horz" wrap="none" lIns="91440" tIns="45720" rIns="91440" bIns="45720" rtlCol="0" anchor="t">
            <a:normAutofit fontScale="25000" lnSpcReduction="20000"/>
          </a:bodyPr>
          <a:lstStyle/>
          <a:p>
            <a:pPr algn="ctr">
              <a:spcBef>
                <a:spcPts val="2400"/>
              </a:spcBef>
            </a:pPr>
            <a:endParaRPr lang="en-US" b="1" dirty="0">
              <a:solidFill>
                <a:srgbClr val="2F5271"/>
              </a:solidFill>
              <a:latin typeface="Arial" charset="0"/>
              <a:ea typeface="Arial" charset="0"/>
              <a:cs typeface="Arial" charset="0"/>
            </a:endParaRPr>
          </a:p>
        </p:txBody>
      </p:sp>
      <p:sp>
        <p:nvSpPr>
          <p:cNvPr id="9" name="TextBox 8">
            <a:extLst>
              <a:ext uri="{FF2B5EF4-FFF2-40B4-BE49-F238E27FC236}">
                <a16:creationId xmlns:a16="http://schemas.microsoft.com/office/drawing/2014/main" id="{C0B279B9-C4BB-EA40-AB2D-9296BF004EB1}"/>
              </a:ext>
            </a:extLst>
          </p:cNvPr>
          <p:cNvSpPr txBox="1"/>
          <p:nvPr>
            <p:custDataLst>
              <p:tags r:id="rId4"/>
            </p:custDataLst>
          </p:nvPr>
        </p:nvSpPr>
        <p:spPr>
          <a:xfrm>
            <a:off x="2311685" y="3472665"/>
            <a:ext cx="0" cy="0"/>
          </a:xfrm>
          <a:prstGeom prst="rect">
            <a:avLst/>
          </a:prstGeom>
        </p:spPr>
        <p:txBody>
          <a:bodyPr vert="horz" wrap="none" lIns="91440" tIns="45720" rIns="91440" bIns="45720" rtlCol="0" anchor="t">
            <a:normAutofit fontScale="25000" lnSpcReduction="20000"/>
          </a:bodyPr>
          <a:lstStyle/>
          <a:p>
            <a:pPr algn="ctr">
              <a:spcBef>
                <a:spcPts val="2400"/>
              </a:spcBef>
            </a:pPr>
            <a:endParaRPr lang="en-US" b="1" dirty="0">
              <a:solidFill>
                <a:srgbClr val="2F5271"/>
              </a:solidFill>
              <a:latin typeface="Arial" charset="0"/>
              <a:ea typeface="Arial" charset="0"/>
              <a:cs typeface="Arial" charset="0"/>
            </a:endParaRPr>
          </a:p>
        </p:txBody>
      </p:sp>
    </p:spTree>
    <p:extLst>
      <p:ext uri="{BB962C8B-B14F-4D97-AF65-F5344CB8AC3E}">
        <p14:creationId xmlns:p14="http://schemas.microsoft.com/office/powerpoint/2010/main" val="262355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Changes to Drug Expenditures</a:t>
            </a:r>
          </a:p>
        </p:txBody>
      </p:sp>
    </p:spTree>
    <p:extLst>
      <p:ext uri="{BB962C8B-B14F-4D97-AF65-F5344CB8AC3E}">
        <p14:creationId xmlns:p14="http://schemas.microsoft.com/office/powerpoint/2010/main" val="482773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Model Assumptions </a:t>
            </a:r>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11</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3" name="Table 2">
            <a:extLst>
              <a:ext uri="{FF2B5EF4-FFF2-40B4-BE49-F238E27FC236}">
                <a16:creationId xmlns:a16="http://schemas.microsoft.com/office/drawing/2014/main" id="{BD335E90-414B-8AAB-35BD-FD3CD01AF213}"/>
              </a:ext>
            </a:extLst>
          </p:cNvPr>
          <p:cNvGraphicFramePr>
            <a:graphicFrameLocks noGrp="1"/>
          </p:cNvGraphicFramePr>
          <p:nvPr>
            <p:custDataLst>
              <p:tags r:id="rId5"/>
            </p:custDataLst>
            <p:extLst>
              <p:ext uri="{D42A27DB-BD31-4B8C-83A1-F6EECF244321}">
                <p14:modId xmlns:p14="http://schemas.microsoft.com/office/powerpoint/2010/main" val="1674058201"/>
              </p:ext>
            </p:extLst>
          </p:nvPr>
        </p:nvGraphicFramePr>
        <p:xfrm>
          <a:off x="628650" y="1556669"/>
          <a:ext cx="7886700" cy="4509518"/>
        </p:xfrm>
        <a:graphic>
          <a:graphicData uri="http://schemas.openxmlformats.org/drawingml/2006/table">
            <a:tbl>
              <a:tblPr firstRow="1" firstCol="1"/>
              <a:tblGrid>
                <a:gridCol w="1830466">
                  <a:extLst>
                    <a:ext uri="{9D8B030D-6E8A-4147-A177-3AD203B41FA5}">
                      <a16:colId xmlns:a16="http://schemas.microsoft.com/office/drawing/2014/main" val="2314078699"/>
                    </a:ext>
                  </a:extLst>
                </a:gridCol>
                <a:gridCol w="3326003">
                  <a:extLst>
                    <a:ext uri="{9D8B030D-6E8A-4147-A177-3AD203B41FA5}">
                      <a16:colId xmlns:a16="http://schemas.microsoft.com/office/drawing/2014/main" val="1554848974"/>
                    </a:ext>
                  </a:extLst>
                </a:gridCol>
                <a:gridCol w="2730231">
                  <a:extLst>
                    <a:ext uri="{9D8B030D-6E8A-4147-A177-3AD203B41FA5}">
                      <a16:colId xmlns:a16="http://schemas.microsoft.com/office/drawing/2014/main" val="2864029412"/>
                    </a:ext>
                  </a:extLst>
                </a:gridCol>
              </a:tblGrid>
              <a:tr h="255186">
                <a:tc>
                  <a:txBody>
                    <a:bodyPr/>
                    <a:lstStyle/>
                    <a:p>
                      <a:pPr algn="ctr"/>
                      <a:r>
                        <a:rPr lang="en-CA" sz="14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Assumption</a:t>
                      </a:r>
                      <a:endParaRPr lang="en-CA" sz="14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4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Baseline</a:t>
                      </a:r>
                      <a:endParaRPr lang="en-CA" sz="14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400" b="1" dirty="0">
                          <a:latin typeface="Arial" panose="020B0604020202020204" pitchFamily="34" charset="0"/>
                          <a:cs typeface="Arial" panose="020B0604020202020204" pitchFamily="34" charset="0"/>
                        </a:rPr>
                        <a:t>Pharmacare</a:t>
                      </a:r>
                      <a:endParaRPr lang="en-CA" sz="1400" b="1" dirty="0">
                        <a:latin typeface="Arial" panose="020B0604020202020204" pitchFamily="34" charset="0"/>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extLst>
                  <a:ext uri="{0D108BD9-81ED-4DB2-BD59-A6C34878D82A}">
                    <a16:rowId xmlns:a16="http://schemas.microsoft.com/office/drawing/2014/main" val="3785415570"/>
                  </a:ext>
                </a:extLst>
              </a:tr>
              <a:tr h="255186">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Formulary</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gridSpan="2">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Quebec Medications List (RAMQ)</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hMerge="1">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Quebec Medications List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25520297"/>
                  </a:ext>
                </a:extLst>
              </a:tr>
              <a:tr h="255186">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Behavioural Response</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13.5%</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70609794"/>
                  </a:ext>
                </a:extLst>
              </a:tr>
              <a:tr h="324409">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Price discount due to formulary commonality</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Lowest observed price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17208251"/>
                  </a:ext>
                </a:extLst>
              </a:tr>
              <a:tr h="255186">
                <a:tc>
                  <a:txBody>
                    <a:bodyPr/>
                    <a:lstStyle/>
                    <a:p>
                      <a:pPr algn="l"/>
                      <a:r>
                        <a:rPr lang="en-US"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Confidential </a:t>
                      </a:r>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rebates</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public payer only:</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 </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all drugs on the formulary:</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200396559"/>
                  </a:ext>
                </a:extLst>
              </a:tr>
              <a:tr h="255186">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Generic substitution</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Current trends towards greater generic substitution will continue for all types of plans until they reach 7%</a:t>
                      </a:r>
                    </a:p>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Substitution with the lowest priced generic covered by the provincial drug plan for public payer</a:t>
                      </a:r>
                    </a:p>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Substitution with the provincial lowest priced generic for private payer and out-of-pocket coverage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Generic substitution rate will converge to 7% over four years</a:t>
                      </a:r>
                    </a:p>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Substitution with the lowest priced generic on the formulary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457602370"/>
                  </a:ext>
                </a:extLst>
              </a:tr>
              <a:tr h="289548">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Biologic and biosimilar consumption</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gridSpan="2">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Biosimilars will occupy 40% of the market share in their respective group after 10 years being on the market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hMerge="1">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 988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334253681"/>
                  </a:ext>
                </a:extLst>
              </a:tr>
            </a:tbl>
          </a:graphicData>
        </a:graphic>
      </p:graphicFrame>
    </p:spTree>
    <p:extLst>
      <p:ext uri="{BB962C8B-B14F-4D97-AF65-F5344CB8AC3E}">
        <p14:creationId xmlns:p14="http://schemas.microsoft.com/office/powerpoint/2010/main" val="402076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Projection Methodology</a:t>
            </a:r>
          </a:p>
        </p:txBody>
      </p:sp>
    </p:spTree>
    <p:extLst>
      <p:ext uri="{BB962C8B-B14F-4D97-AF65-F5344CB8AC3E}">
        <p14:creationId xmlns:p14="http://schemas.microsoft.com/office/powerpoint/2010/main" val="683820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Projection Methodology</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a:xfrm>
            <a:off x="292608" y="1825625"/>
            <a:ext cx="8546592" cy="4351338"/>
          </a:xfrm>
        </p:spPr>
        <p:txBody>
          <a:bodyPr>
            <a:normAutofit lnSpcReduction="10000"/>
          </a:bodyPr>
          <a:lstStyle/>
          <a:p>
            <a:pPr marL="0" indent="0">
              <a:buNone/>
            </a:pPr>
            <a:r>
              <a:rPr lang="en-US" sz="2400" b="1" dirty="0"/>
              <a:t>Prescription cost drivers: </a:t>
            </a:r>
          </a:p>
          <a:p>
            <a:pPr marL="0" indent="0">
              <a:buNone/>
            </a:pPr>
            <a:endParaRPr lang="en-US" sz="2400" b="1" dirty="0"/>
          </a:p>
          <a:p>
            <a:pPr lvl="1"/>
            <a:r>
              <a:rPr lang="en-CA" sz="2400" dirty="0"/>
              <a:t>Volume of drugs used</a:t>
            </a:r>
          </a:p>
          <a:p>
            <a:pPr lvl="1"/>
            <a:r>
              <a:rPr lang="en-CA" sz="2400" dirty="0"/>
              <a:t>Price of prescription drugs</a:t>
            </a:r>
          </a:p>
          <a:p>
            <a:pPr lvl="1"/>
            <a:r>
              <a:rPr lang="en-CA" sz="2400" dirty="0"/>
              <a:t>Population growth</a:t>
            </a:r>
          </a:p>
          <a:p>
            <a:pPr lvl="1"/>
            <a:r>
              <a:rPr lang="en-CA" sz="2400" dirty="0"/>
              <a:t>Shifts between lower- and higher-cost drugs (drug-mix)</a:t>
            </a:r>
          </a:p>
          <a:p>
            <a:pPr lvl="1"/>
            <a:r>
              <a:rPr lang="en-CA" sz="2400" dirty="0"/>
              <a:t>Decreasing use of Direct-acting antivirals</a:t>
            </a:r>
          </a:p>
          <a:p>
            <a:pPr lvl="1"/>
            <a:r>
              <a:rPr lang="en-CA" sz="2400" dirty="0"/>
              <a:t>COVID-19 related drugs</a:t>
            </a:r>
          </a:p>
          <a:p>
            <a:pPr lvl="1"/>
            <a:r>
              <a:rPr lang="en-CA" sz="2400" dirty="0"/>
              <a:t>Dispensing fees</a:t>
            </a:r>
          </a:p>
          <a:p>
            <a:pPr lvl="1"/>
            <a:r>
              <a:rPr lang="en-CA" sz="2400" dirty="0"/>
              <a:t>Markups</a:t>
            </a:r>
          </a:p>
          <a:p>
            <a:pPr lvl="1"/>
            <a:r>
              <a:rPr lang="en-CA" sz="2400" dirty="0"/>
              <a:t>Behavioural impact</a:t>
            </a:r>
          </a:p>
          <a:p>
            <a:endParaRPr lang="en-US" dirty="0"/>
          </a:p>
        </p:txBody>
      </p:sp>
      <p:sp>
        <p:nvSpPr>
          <p:cNvPr id="4" name="Date Placeholder 3"/>
          <p:cNvSpPr>
            <a:spLocks noGrp="1"/>
          </p:cNvSpPr>
          <p:nvPr>
            <p:ph type="dt" sz="half" idx="10"/>
            <p:custDataLst>
              <p:tags r:id="rId3"/>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4"/>
            </p:custDataLst>
          </p:nvPr>
        </p:nvSpPr>
        <p:spPr/>
        <p:txBody>
          <a:bodyPr/>
          <a:lstStyle/>
          <a:p>
            <a:fld id="{43304DBA-0356-584F-A250-B7FAF5BC4EA3}" type="slidenum">
              <a:rPr lang="en-US" smtClean="0"/>
              <a:pPr/>
              <a:t>13</a:t>
            </a:fld>
            <a:endParaRPr lang="en-US" dirty="0"/>
          </a:p>
        </p:txBody>
      </p:sp>
      <p:sp>
        <p:nvSpPr>
          <p:cNvPr id="6" name="TextBox 5"/>
          <p:cNvSpPr txBox="1"/>
          <p:nvPr>
            <p:custDataLst>
              <p:tags r:id="rId5"/>
            </p:custDataLst>
          </p:nvPr>
        </p:nvSpPr>
        <p:spPr>
          <a:xfrm>
            <a:off x="2568388" y="199016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7336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Main Results</a:t>
            </a:r>
          </a:p>
        </p:txBody>
      </p:sp>
    </p:spTree>
    <p:extLst>
      <p:ext uri="{BB962C8B-B14F-4D97-AF65-F5344CB8AC3E}">
        <p14:creationId xmlns:p14="http://schemas.microsoft.com/office/powerpoint/2010/main" val="68187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sz="3600" dirty="0"/>
              <a:t>Results – Incremental cost to public payer(s) (billions $)</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15</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Content Placeholder 9">
            <a:extLst>
              <a:ext uri="{FF2B5EF4-FFF2-40B4-BE49-F238E27FC236}">
                <a16:creationId xmlns:a16="http://schemas.microsoft.com/office/drawing/2014/main" id="{60AAA394-EAE2-2291-449F-1B3973A99B69}"/>
              </a:ext>
            </a:extLst>
          </p:cNvPr>
          <p:cNvGraphicFramePr>
            <a:graphicFrameLocks noGrp="1"/>
          </p:cNvGraphicFramePr>
          <p:nvPr>
            <p:ph idx="1"/>
            <p:custDataLst>
              <p:tags r:id="rId5"/>
            </p:custDataLst>
            <p:extLst>
              <p:ext uri="{D42A27DB-BD31-4B8C-83A1-F6EECF244321}">
                <p14:modId xmlns:p14="http://schemas.microsoft.com/office/powerpoint/2010/main" val="3739465335"/>
              </p:ext>
            </p:extLst>
          </p:nvPr>
        </p:nvGraphicFramePr>
        <p:xfrm>
          <a:off x="295502" y="1696412"/>
          <a:ext cx="8585606" cy="4659939"/>
        </p:xfrm>
        <a:graphic>
          <a:graphicData uri="http://schemas.openxmlformats.org/drawingml/2006/table">
            <a:tbl>
              <a:tblPr firstRow="1" firstCol="1">
                <a:tableStyleId>{5C22544A-7EE6-4342-B048-85BDC9FD1C3A}</a:tableStyleId>
              </a:tblPr>
              <a:tblGrid>
                <a:gridCol w="5365010">
                  <a:extLst>
                    <a:ext uri="{9D8B030D-6E8A-4147-A177-3AD203B41FA5}">
                      <a16:colId xmlns:a16="http://schemas.microsoft.com/office/drawing/2014/main" val="3322154642"/>
                    </a:ext>
                  </a:extLst>
                </a:gridCol>
                <a:gridCol w="805149">
                  <a:extLst>
                    <a:ext uri="{9D8B030D-6E8A-4147-A177-3AD203B41FA5}">
                      <a16:colId xmlns:a16="http://schemas.microsoft.com/office/drawing/2014/main" val="2648405927"/>
                    </a:ext>
                  </a:extLst>
                </a:gridCol>
                <a:gridCol w="805149">
                  <a:extLst>
                    <a:ext uri="{9D8B030D-6E8A-4147-A177-3AD203B41FA5}">
                      <a16:colId xmlns:a16="http://schemas.microsoft.com/office/drawing/2014/main" val="1870136140"/>
                    </a:ext>
                  </a:extLst>
                </a:gridCol>
                <a:gridCol w="805149">
                  <a:extLst>
                    <a:ext uri="{9D8B030D-6E8A-4147-A177-3AD203B41FA5}">
                      <a16:colId xmlns:a16="http://schemas.microsoft.com/office/drawing/2014/main" val="2833617998"/>
                    </a:ext>
                  </a:extLst>
                </a:gridCol>
                <a:gridCol w="805149">
                  <a:extLst>
                    <a:ext uri="{9D8B030D-6E8A-4147-A177-3AD203B41FA5}">
                      <a16:colId xmlns:a16="http://schemas.microsoft.com/office/drawing/2014/main" val="3722128332"/>
                    </a:ext>
                  </a:extLst>
                </a:gridCol>
              </a:tblGrid>
              <a:tr h="1532679">
                <a:tc>
                  <a:txBody>
                    <a:bodyPr/>
                    <a:lstStyle/>
                    <a:p>
                      <a:pPr algn="ctr"/>
                      <a:r>
                        <a:rPr lang="en-CA" sz="2000" b="0" dirty="0">
                          <a:effectLst/>
                          <a:latin typeface="Segoe UI Semibold" panose="020B0702040204020203" pitchFamily="34" charset="0"/>
                          <a:cs typeface="Segoe UI Semibold" panose="020B0702040204020203" pitchFamily="34" charset="0"/>
                        </a:rPr>
                        <a:t>Fiscal Year</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b="0" dirty="0">
                          <a:effectLst/>
                          <a:latin typeface="Segoe UI Semibold" panose="020B0702040204020203" pitchFamily="34" charset="0"/>
                          <a:cs typeface="Segoe UI Semibold" panose="020B0702040204020203" pitchFamily="34" charset="0"/>
                        </a:rPr>
                        <a:t>2024-2025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2025-2026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2026-2027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2027-2028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extLst>
                  <a:ext uri="{0D108BD9-81ED-4DB2-BD59-A6C34878D82A}">
                    <a16:rowId xmlns:a16="http://schemas.microsoft.com/office/drawing/2014/main" val="1400808668"/>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Total Drug Expenditure under Pharmacare</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33.2</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35.0</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a:effectLst/>
                          <a:latin typeface="Segoe UI" panose="020B0502040204020203" pitchFamily="34" charset="0"/>
                          <a:cs typeface="Segoe UI" panose="020B0502040204020203" pitchFamily="34" charset="0"/>
                        </a:rPr>
                        <a:t>36.8</a:t>
                      </a:r>
                      <a:endParaRPr lang="en-CA" sz="20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a:effectLst/>
                          <a:latin typeface="Segoe UI" panose="020B0502040204020203" pitchFamily="34" charset="0"/>
                          <a:cs typeface="Segoe UI" panose="020B0502040204020203" pitchFamily="34" charset="0"/>
                        </a:rPr>
                        <a:t>38.9</a:t>
                      </a:r>
                      <a:endParaRPr lang="en-CA" sz="20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3080702970"/>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Public Plans Drug Expenditures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-18.4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-19.4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-20.4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a:effectLst/>
                          <a:latin typeface="Segoe UI" panose="020B0502040204020203" pitchFamily="34" charset="0"/>
                          <a:cs typeface="Segoe UI" panose="020B0502040204020203" pitchFamily="34" charset="0"/>
                        </a:rPr>
                        <a:t>-21.6</a:t>
                      </a:r>
                      <a:endParaRPr lang="en-CA" sz="20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2757391660"/>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Direct Federal Drug Expenditures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-3.3</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-3.4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-3.5</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-3.6</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834072019"/>
                  </a:ext>
                </a:extLst>
              </a:tr>
              <a:tr h="396000">
                <a:tc>
                  <a:txBody>
                    <a:bodyPr/>
                    <a:lstStyle/>
                    <a:p>
                      <a:pPr algn="l"/>
                      <a:r>
                        <a:rPr lang="en-CA" sz="2000" b="0" dirty="0">
                          <a:effectLst/>
                          <a:latin typeface="Segoe UI Semibold" panose="020B0702040204020203" pitchFamily="34" charset="0"/>
                          <a:cs typeface="Segoe UI Semibold" panose="020B0702040204020203" pitchFamily="34" charset="0"/>
                        </a:rPr>
                        <a:t>Pharmacare Co-Payment Revenues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tcPr>
                </a:tc>
                <a:tc>
                  <a:txBody>
                    <a:bodyPr/>
                    <a:lstStyle/>
                    <a:p>
                      <a:pPr algn="ctr"/>
                      <a:r>
                        <a:rPr lang="en-CA" sz="2000" dirty="0">
                          <a:effectLst/>
                          <a:latin typeface="Segoe UI" panose="020B0502040204020203" pitchFamily="34" charset="0"/>
                          <a:cs typeface="Segoe UI" panose="020B0502040204020203" pitchFamily="34" charset="0"/>
                        </a:rPr>
                        <a:t>-0.3</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-0.3</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a:effectLst/>
                          <a:latin typeface="Segoe UI" panose="020B0502040204020203" pitchFamily="34" charset="0"/>
                          <a:cs typeface="Segoe UI" panose="020B0502040204020203" pitchFamily="34" charset="0"/>
                        </a:rPr>
                        <a:t>-0.3</a:t>
                      </a:r>
                      <a:endParaRPr lang="en-CA" sz="20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a:effectLst/>
                          <a:latin typeface="Segoe UI" panose="020B0502040204020203" pitchFamily="34" charset="0"/>
                          <a:cs typeface="Segoe UI" panose="020B0502040204020203" pitchFamily="34" charset="0"/>
                        </a:rPr>
                        <a:t>-0.3</a:t>
                      </a:r>
                      <a:endParaRPr lang="en-CA" sz="20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677598345"/>
                  </a:ext>
                </a:extLst>
              </a:tr>
              <a:tr h="396000">
                <a:tc>
                  <a:txBody>
                    <a:bodyPr/>
                    <a:lstStyle/>
                    <a:p>
                      <a:pPr algn="l"/>
                      <a:r>
                        <a:rPr lang="en-CA" sz="2000" b="0" dirty="0">
                          <a:effectLst/>
                          <a:latin typeface="Segoe UI Semibold" panose="020B0702040204020203" pitchFamily="34" charset="0"/>
                          <a:cs typeface="Segoe UI Semibold" panose="020B0702040204020203" pitchFamily="34" charset="0"/>
                        </a:rPr>
                        <a:t>Incremental Cost to the Public Sector</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11.2</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11.9</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12.6</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13.4</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833980001"/>
                  </a:ext>
                </a:extLst>
              </a:tr>
            </a:tbl>
          </a:graphicData>
        </a:graphic>
      </p:graphicFrame>
    </p:spTree>
    <p:extLst>
      <p:ext uri="{BB962C8B-B14F-4D97-AF65-F5344CB8AC3E}">
        <p14:creationId xmlns:p14="http://schemas.microsoft.com/office/powerpoint/2010/main" val="979554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sz="3600" dirty="0"/>
              <a:t>Results – Cost by Province </a:t>
            </a:r>
            <a:br>
              <a:rPr lang="en-US" sz="3600" dirty="0"/>
            </a:br>
            <a:r>
              <a:rPr lang="en-US" sz="3600" dirty="0"/>
              <a:t>(billions $), 2024-2025</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16</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9" name="Content Placeholder 7">
            <a:extLst>
              <a:ext uri="{FF2B5EF4-FFF2-40B4-BE49-F238E27FC236}">
                <a16:creationId xmlns:a16="http://schemas.microsoft.com/office/drawing/2014/main" id="{5D4CFF6E-680E-6EDE-553C-967D129CFC1B}"/>
              </a:ext>
            </a:extLst>
          </p:cNvPr>
          <p:cNvGraphicFramePr>
            <a:graphicFrameLocks/>
          </p:cNvGraphicFramePr>
          <p:nvPr>
            <p:custDataLst>
              <p:tags r:id="rId5"/>
            </p:custDataLst>
            <p:extLst>
              <p:ext uri="{D42A27DB-BD31-4B8C-83A1-F6EECF244321}">
                <p14:modId xmlns:p14="http://schemas.microsoft.com/office/powerpoint/2010/main" val="4174080433"/>
              </p:ext>
            </p:extLst>
          </p:nvPr>
        </p:nvGraphicFramePr>
        <p:xfrm>
          <a:off x="402686" y="1682078"/>
          <a:ext cx="8112664" cy="4213584"/>
        </p:xfrm>
        <a:graphic>
          <a:graphicData uri="http://schemas.openxmlformats.org/drawingml/2006/table">
            <a:tbl>
              <a:tblPr firstRow="1" firstCol="1">
                <a:tableStyleId>{5C22544A-7EE6-4342-B048-85BDC9FD1C3A}</a:tableStyleId>
              </a:tblPr>
              <a:tblGrid>
                <a:gridCol w="2028166">
                  <a:extLst>
                    <a:ext uri="{9D8B030D-6E8A-4147-A177-3AD203B41FA5}">
                      <a16:colId xmlns:a16="http://schemas.microsoft.com/office/drawing/2014/main" val="2581359623"/>
                    </a:ext>
                  </a:extLst>
                </a:gridCol>
                <a:gridCol w="2028166">
                  <a:extLst>
                    <a:ext uri="{9D8B030D-6E8A-4147-A177-3AD203B41FA5}">
                      <a16:colId xmlns:a16="http://schemas.microsoft.com/office/drawing/2014/main" val="2355738796"/>
                    </a:ext>
                  </a:extLst>
                </a:gridCol>
                <a:gridCol w="2028166">
                  <a:extLst>
                    <a:ext uri="{9D8B030D-6E8A-4147-A177-3AD203B41FA5}">
                      <a16:colId xmlns:a16="http://schemas.microsoft.com/office/drawing/2014/main" val="2174585565"/>
                    </a:ext>
                  </a:extLst>
                </a:gridCol>
                <a:gridCol w="2028166">
                  <a:extLst>
                    <a:ext uri="{9D8B030D-6E8A-4147-A177-3AD203B41FA5}">
                      <a16:colId xmlns:a16="http://schemas.microsoft.com/office/drawing/2014/main" val="990159346"/>
                    </a:ext>
                  </a:extLst>
                </a:gridCol>
              </a:tblGrid>
              <a:tr h="115096">
                <a:tc>
                  <a:txBody>
                    <a:bodyPr/>
                    <a:lstStyle/>
                    <a:p>
                      <a:pPr algn="ctr"/>
                      <a:r>
                        <a:rPr lang="en-CA" sz="2200" b="0" dirty="0">
                          <a:effectLst/>
                          <a:latin typeface="Segoe UI Semibold" panose="020B0702040204020203" pitchFamily="34" charset="0"/>
                          <a:cs typeface="Segoe UI Semibold" panose="020B0702040204020203" pitchFamily="34" charset="0"/>
                        </a:rPr>
                        <a:t>Province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Public Plans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Pharmacare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Net cost</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R w="762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854549342"/>
                  </a:ext>
                </a:extLst>
              </a:tr>
              <a:tr h="155758">
                <a:tc>
                  <a:txBody>
                    <a:bodyPr/>
                    <a:lstStyle/>
                    <a:p>
                      <a:pPr algn="ctr"/>
                      <a:r>
                        <a:rPr lang="en-CA" sz="2200" b="0" dirty="0">
                          <a:effectLst/>
                          <a:latin typeface="Segoe UI Semibold" panose="020B0702040204020203" pitchFamily="34" charset="0"/>
                          <a:cs typeface="Segoe UI Semibold" panose="020B0702040204020203" pitchFamily="34" charset="0"/>
                        </a:rPr>
                        <a:t>BC</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1,200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a:effectLst/>
                          <a:latin typeface="Segoe UI" panose="020B0502040204020203" pitchFamily="34" charset="0"/>
                          <a:cs typeface="Segoe UI" panose="020B0502040204020203" pitchFamily="34" charset="0"/>
                        </a:rPr>
                        <a:t>2,860</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1,660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2020803621"/>
                  </a:ext>
                </a:extLst>
              </a:tr>
              <a:tr h="148177">
                <a:tc>
                  <a:txBody>
                    <a:bodyPr/>
                    <a:lstStyle/>
                    <a:p>
                      <a:pPr algn="ctr"/>
                      <a:r>
                        <a:rPr lang="en-CA" sz="2200" b="0">
                          <a:effectLst/>
                          <a:latin typeface="Segoe UI Semibold" panose="020B0702040204020203" pitchFamily="34" charset="0"/>
                          <a:cs typeface="Segoe UI Semibold" panose="020B0702040204020203" pitchFamily="34" charset="0"/>
                        </a:rPr>
                        <a:t>AB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1,500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3,050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1,550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204639106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SK</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640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920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280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3358632971"/>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MB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520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910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rPr>
                        <a:t>400</a:t>
                      </a: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112413233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ON</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7,670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12,560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4,880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4171442866"/>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QC</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5,920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10,510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4,590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2518601489"/>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NB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350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880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530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103466835"/>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NS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380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920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550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296550579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PE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ea typeface="DengXian" panose="02010600030101010101" pitchFamily="2" charset="-122"/>
                          <a:cs typeface="Segoe UI" panose="020B0502040204020203" pitchFamily="34" charset="0"/>
                        </a:rPr>
                        <a:t>50</a:t>
                      </a: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130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rPr>
                        <a:t>90</a:t>
                      </a: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249529642"/>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NL</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170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480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300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686299103"/>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Total</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Semibold" panose="020B0702040204020203" pitchFamily="34" charset="0"/>
                          <a:cs typeface="Segoe UI Semibold" panose="020B0702040204020203" pitchFamily="34" charset="0"/>
                        </a:rPr>
                        <a:t>18,400</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tc>
                <a:tc>
                  <a:txBody>
                    <a:bodyPr/>
                    <a:lstStyle/>
                    <a:p>
                      <a:pPr algn="ctr"/>
                      <a:r>
                        <a:rPr lang="en-CA" sz="2200" dirty="0">
                          <a:effectLst/>
                          <a:latin typeface="Segoe UI Semibold" panose="020B0702040204020203" pitchFamily="34" charset="0"/>
                          <a:cs typeface="Segoe UI Semibold" panose="020B0702040204020203" pitchFamily="34" charset="0"/>
                        </a:rPr>
                        <a:t>33,220</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tc>
                <a:tc>
                  <a:txBody>
                    <a:bodyPr/>
                    <a:lstStyle/>
                    <a:p>
                      <a:pPr algn="ctr"/>
                      <a:r>
                        <a:rPr lang="en-CA" sz="2200" dirty="0">
                          <a:solidFill>
                            <a:schemeClr val="tx1"/>
                          </a:solidFill>
                          <a:effectLst/>
                          <a:latin typeface="Segoe UI Semibold" panose="020B0702040204020203" pitchFamily="34" charset="0"/>
                          <a:cs typeface="Segoe UI Semibold" panose="020B0702040204020203" pitchFamily="34" charset="0"/>
                        </a:rPr>
                        <a:t>14,830</a:t>
                      </a:r>
                      <a:endParaRPr lang="en-CA" sz="2200" dirty="0">
                        <a:solidFill>
                          <a:schemeClr val="tx1"/>
                        </a:solidFill>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extLst>
                  <a:ext uri="{0D108BD9-81ED-4DB2-BD59-A6C34878D82A}">
                    <a16:rowId xmlns:a16="http://schemas.microsoft.com/office/drawing/2014/main" val="2219305272"/>
                  </a:ext>
                </a:extLst>
              </a:tr>
            </a:tbl>
          </a:graphicData>
        </a:graphic>
      </p:graphicFrame>
    </p:spTree>
    <p:extLst>
      <p:ext uri="{BB962C8B-B14F-4D97-AF65-F5344CB8AC3E}">
        <p14:creationId xmlns:p14="http://schemas.microsoft.com/office/powerpoint/2010/main" val="3226938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Results – Economy-wide potential cost savings </a:t>
            </a:r>
            <a:r>
              <a:rPr lang="en-US" sz="3600" dirty="0"/>
              <a:t>(billions $)</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17</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Chart 1">
            <a:extLst>
              <a:ext uri="{FF2B5EF4-FFF2-40B4-BE49-F238E27FC236}">
                <a16:creationId xmlns:a16="http://schemas.microsoft.com/office/drawing/2014/main" id="{221B8004-4AE9-4374-8BA3-66F1DF7A1C60}"/>
              </a:ext>
            </a:extLst>
          </p:cNvPr>
          <p:cNvGraphicFramePr>
            <a:graphicFrameLocks/>
          </p:cNvGraphicFramePr>
          <p:nvPr>
            <p:custDataLst>
              <p:tags r:id="rId5"/>
            </p:custDataLst>
            <p:extLst>
              <p:ext uri="{D42A27DB-BD31-4B8C-83A1-F6EECF244321}">
                <p14:modId xmlns:p14="http://schemas.microsoft.com/office/powerpoint/2010/main" val="1077657750"/>
              </p:ext>
            </p:extLst>
          </p:nvPr>
        </p:nvGraphicFramePr>
        <p:xfrm>
          <a:off x="628650" y="1933014"/>
          <a:ext cx="7886700" cy="4182035"/>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09578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Catastrophic Drug Plan</a:t>
            </a:r>
          </a:p>
        </p:txBody>
      </p:sp>
    </p:spTree>
    <p:extLst>
      <p:ext uri="{BB962C8B-B14F-4D97-AF65-F5344CB8AC3E}">
        <p14:creationId xmlns:p14="http://schemas.microsoft.com/office/powerpoint/2010/main" val="801650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Model Assumptions</a:t>
            </a:r>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19</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3" name="Table 2">
            <a:extLst>
              <a:ext uri="{FF2B5EF4-FFF2-40B4-BE49-F238E27FC236}">
                <a16:creationId xmlns:a16="http://schemas.microsoft.com/office/drawing/2014/main" id="{BD335E90-414B-8AAB-35BD-FD3CD01AF213}"/>
              </a:ext>
            </a:extLst>
          </p:cNvPr>
          <p:cNvGraphicFramePr>
            <a:graphicFrameLocks noGrp="1"/>
          </p:cNvGraphicFramePr>
          <p:nvPr>
            <p:custDataLst>
              <p:tags r:id="rId5"/>
            </p:custDataLst>
            <p:extLst>
              <p:ext uri="{D42A27DB-BD31-4B8C-83A1-F6EECF244321}">
                <p14:modId xmlns:p14="http://schemas.microsoft.com/office/powerpoint/2010/main" val="3038697178"/>
              </p:ext>
            </p:extLst>
          </p:nvPr>
        </p:nvGraphicFramePr>
        <p:xfrm>
          <a:off x="628650" y="1798320"/>
          <a:ext cx="7886700" cy="4360768"/>
        </p:xfrm>
        <a:graphic>
          <a:graphicData uri="http://schemas.openxmlformats.org/drawingml/2006/table">
            <a:tbl>
              <a:tblPr firstRow="1" firstCol="1"/>
              <a:tblGrid>
                <a:gridCol w="1830466">
                  <a:extLst>
                    <a:ext uri="{9D8B030D-6E8A-4147-A177-3AD203B41FA5}">
                      <a16:colId xmlns:a16="http://schemas.microsoft.com/office/drawing/2014/main" val="2314078699"/>
                    </a:ext>
                  </a:extLst>
                </a:gridCol>
                <a:gridCol w="3326003">
                  <a:extLst>
                    <a:ext uri="{9D8B030D-6E8A-4147-A177-3AD203B41FA5}">
                      <a16:colId xmlns:a16="http://schemas.microsoft.com/office/drawing/2014/main" val="1554848974"/>
                    </a:ext>
                  </a:extLst>
                </a:gridCol>
                <a:gridCol w="2730231">
                  <a:extLst>
                    <a:ext uri="{9D8B030D-6E8A-4147-A177-3AD203B41FA5}">
                      <a16:colId xmlns:a16="http://schemas.microsoft.com/office/drawing/2014/main" val="2864029412"/>
                    </a:ext>
                  </a:extLst>
                </a:gridCol>
              </a:tblGrid>
              <a:tr h="88041">
                <a:tc>
                  <a:txBody>
                    <a:bodyPr/>
                    <a:lstStyle/>
                    <a:p>
                      <a:pPr algn="ctr"/>
                      <a:r>
                        <a:rPr lang="en-CA" sz="14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Assumption</a:t>
                      </a:r>
                      <a:endParaRPr lang="en-CA" sz="14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4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Baseline</a:t>
                      </a:r>
                      <a:endParaRPr lang="en-CA" sz="14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400" b="1" dirty="0">
                          <a:latin typeface="Arial" panose="020B0604020202020204" pitchFamily="34" charset="0"/>
                          <a:cs typeface="Arial" panose="020B0604020202020204" pitchFamily="34" charset="0"/>
                        </a:rPr>
                        <a:t>Pharmacare</a:t>
                      </a:r>
                      <a:endParaRPr lang="en-CA" sz="1400" b="1" dirty="0">
                        <a:latin typeface="Arial" panose="020B0604020202020204" pitchFamily="34" charset="0"/>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extLst>
                  <a:ext uri="{0D108BD9-81ED-4DB2-BD59-A6C34878D82A}">
                    <a16:rowId xmlns:a16="http://schemas.microsoft.com/office/drawing/2014/main" val="3785415570"/>
                  </a:ext>
                </a:extLst>
              </a:tr>
              <a:tr h="1140358">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Formulary</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gridSpan="2">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Drugs that </a:t>
                      </a:r>
                    </a:p>
                    <a:p>
                      <a:pPr algn="ctr"/>
                      <a:r>
                        <a:rPr lang="en-CA" sz="1400" dirty="0">
                          <a:effectLst/>
                          <a:latin typeface="Arial" panose="020B0604020202020204" pitchFamily="34" charset="0"/>
                          <a:ea typeface="DengXian" panose="02010600030101010101" pitchFamily="2" charset="-122"/>
                          <a:cs typeface="Arial" panose="020B0604020202020204" pitchFamily="34" charset="0"/>
                        </a:rPr>
                        <a:t>were accepted by the catastrophic programs of British Columbia, Ontario, </a:t>
                      </a:r>
                    </a:p>
                    <a:p>
                      <a:pPr algn="ctr"/>
                      <a:r>
                        <a:rPr lang="en-CA" sz="1400" dirty="0">
                          <a:effectLst/>
                          <a:latin typeface="Arial" panose="020B0604020202020204" pitchFamily="34" charset="0"/>
                          <a:ea typeface="DengXian" panose="02010600030101010101" pitchFamily="2" charset="-122"/>
                          <a:cs typeface="Arial" panose="020B0604020202020204" pitchFamily="34" charset="0"/>
                        </a:rPr>
                        <a:t>Newfoundland and Labrador and Prince Edward Island between April 1, </a:t>
                      </a:r>
                    </a:p>
                    <a:p>
                      <a:pPr algn="ctr"/>
                      <a:r>
                        <a:rPr lang="en-CA" sz="1400" dirty="0">
                          <a:effectLst/>
                          <a:latin typeface="Arial" panose="020B0604020202020204" pitchFamily="34" charset="0"/>
                          <a:ea typeface="DengXian" panose="02010600030101010101" pitchFamily="2" charset="-122"/>
                          <a:cs typeface="Arial" panose="020B0604020202020204" pitchFamily="34" charset="0"/>
                        </a:rPr>
                        <a:t>2016, and March 31, 2020</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hMerge="1">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Quebec Medications List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25520297"/>
                  </a:ext>
                </a:extLst>
              </a:tr>
              <a:tr h="329693">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Behavioural Response</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70609794"/>
                  </a:ext>
                </a:extLst>
              </a:tr>
              <a:tr h="589048">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Price discount due to formulary commonality</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Lowest observed price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17208251"/>
                  </a:ext>
                </a:extLst>
              </a:tr>
              <a:tr h="1140358">
                <a:tc>
                  <a:txBody>
                    <a:bodyPr/>
                    <a:lstStyle/>
                    <a:p>
                      <a:pPr algn="l"/>
                      <a:r>
                        <a:rPr lang="en-US"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Confidential </a:t>
                      </a:r>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rebates</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public payer only:</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 </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all drugs on the formulary:</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200396559"/>
                  </a:ext>
                </a:extLst>
              </a:tr>
              <a:tr h="329693">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Generic substitution</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marL="0" indent="0" algn="l">
                        <a:buFont typeface="Arial" panose="020B0604020202020204" pitchFamily="34" charset="0"/>
                        <a:buNone/>
                      </a:pPr>
                      <a:r>
                        <a:rPr lang="en-US" sz="1400" dirty="0">
                          <a:effectLst/>
                          <a:latin typeface="Arial" panose="020B0604020202020204" pitchFamily="34" charset="0"/>
                          <a:ea typeface="DengXian" panose="02010600030101010101" pitchFamily="2" charset="-122"/>
                          <a:cs typeface="Arial" panose="020B0604020202020204" pitchFamily="34" charset="0"/>
                        </a:rPr>
                        <a:t>N</a:t>
                      </a:r>
                      <a:r>
                        <a:rPr lang="en-CA" sz="1400" dirty="0">
                          <a:effectLst/>
                          <a:latin typeface="Arial" panose="020B0604020202020204" pitchFamily="34" charset="0"/>
                          <a:ea typeface="DengXian" panose="02010600030101010101" pitchFamily="2" charset="-122"/>
                          <a:cs typeface="Arial" panose="020B0604020202020204" pitchFamily="34" charset="0"/>
                        </a:rPr>
                        <a:t>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marL="0" indent="0" algn="l">
                        <a:buFont typeface="Arial" panose="020B0604020202020204" pitchFamily="34" charset="0"/>
                        <a:buNone/>
                      </a:pPr>
                      <a:r>
                        <a:rPr lang="en-US" sz="1400" dirty="0">
                          <a:effectLst/>
                          <a:latin typeface="Arial" panose="020B0604020202020204" pitchFamily="34" charset="0"/>
                          <a:ea typeface="DengXian" panose="02010600030101010101" pitchFamily="2" charset="-122"/>
                          <a:cs typeface="Arial" panose="020B0604020202020204" pitchFamily="34" charset="0"/>
                        </a:rPr>
                        <a:t>None</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457602370"/>
                  </a:ext>
                </a:extLst>
              </a:tr>
              <a:tr h="589048">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Biologic and biosimilar consumption</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gridSpan="2">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Biosimilars will occupy 40% of the market share in their respective group after 10 years being on the market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hMerge="1">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 988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334253681"/>
                  </a:ext>
                </a:extLst>
              </a:tr>
            </a:tbl>
          </a:graphicData>
        </a:graphic>
      </p:graphicFrame>
    </p:spTree>
    <p:extLst>
      <p:ext uri="{BB962C8B-B14F-4D97-AF65-F5344CB8AC3E}">
        <p14:creationId xmlns:p14="http://schemas.microsoft.com/office/powerpoint/2010/main" val="140201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Introduction</a:t>
            </a:r>
          </a:p>
        </p:txBody>
      </p:sp>
    </p:spTree>
    <p:extLst>
      <p:ext uri="{BB962C8B-B14F-4D97-AF65-F5344CB8AC3E}">
        <p14:creationId xmlns:p14="http://schemas.microsoft.com/office/powerpoint/2010/main" val="190756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sz="3600" dirty="0"/>
              <a:t>Results – Incremental cost to public payer(s) (billions $)</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20</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Content Placeholder 9">
            <a:extLst>
              <a:ext uri="{FF2B5EF4-FFF2-40B4-BE49-F238E27FC236}">
                <a16:creationId xmlns:a16="http://schemas.microsoft.com/office/drawing/2014/main" id="{60AAA394-EAE2-2291-449F-1B3973A99B69}"/>
              </a:ext>
            </a:extLst>
          </p:cNvPr>
          <p:cNvGraphicFramePr>
            <a:graphicFrameLocks noGrp="1"/>
          </p:cNvGraphicFramePr>
          <p:nvPr>
            <p:ph idx="1"/>
            <p:custDataLst>
              <p:tags r:id="rId5"/>
            </p:custDataLst>
            <p:extLst>
              <p:ext uri="{D42A27DB-BD31-4B8C-83A1-F6EECF244321}">
                <p14:modId xmlns:p14="http://schemas.microsoft.com/office/powerpoint/2010/main" val="1533091859"/>
              </p:ext>
            </p:extLst>
          </p:nvPr>
        </p:nvGraphicFramePr>
        <p:xfrm>
          <a:off x="295502" y="1696412"/>
          <a:ext cx="8494167" cy="4659939"/>
        </p:xfrm>
        <a:graphic>
          <a:graphicData uri="http://schemas.openxmlformats.org/drawingml/2006/table">
            <a:tbl>
              <a:tblPr firstRow="1" firstCol="1">
                <a:tableStyleId>{5C22544A-7EE6-4342-B048-85BDC9FD1C3A}</a:tableStyleId>
              </a:tblPr>
              <a:tblGrid>
                <a:gridCol w="4950868">
                  <a:extLst>
                    <a:ext uri="{9D8B030D-6E8A-4147-A177-3AD203B41FA5}">
                      <a16:colId xmlns:a16="http://schemas.microsoft.com/office/drawing/2014/main" val="3322154642"/>
                    </a:ext>
                  </a:extLst>
                </a:gridCol>
                <a:gridCol w="1153577">
                  <a:extLst>
                    <a:ext uri="{9D8B030D-6E8A-4147-A177-3AD203B41FA5}">
                      <a16:colId xmlns:a16="http://schemas.microsoft.com/office/drawing/2014/main" val="2648405927"/>
                    </a:ext>
                  </a:extLst>
                </a:gridCol>
                <a:gridCol w="796574">
                  <a:extLst>
                    <a:ext uri="{9D8B030D-6E8A-4147-A177-3AD203B41FA5}">
                      <a16:colId xmlns:a16="http://schemas.microsoft.com/office/drawing/2014/main" val="1870136140"/>
                    </a:ext>
                  </a:extLst>
                </a:gridCol>
                <a:gridCol w="796574">
                  <a:extLst>
                    <a:ext uri="{9D8B030D-6E8A-4147-A177-3AD203B41FA5}">
                      <a16:colId xmlns:a16="http://schemas.microsoft.com/office/drawing/2014/main" val="2833617998"/>
                    </a:ext>
                  </a:extLst>
                </a:gridCol>
                <a:gridCol w="796574">
                  <a:extLst>
                    <a:ext uri="{9D8B030D-6E8A-4147-A177-3AD203B41FA5}">
                      <a16:colId xmlns:a16="http://schemas.microsoft.com/office/drawing/2014/main" val="3722128332"/>
                    </a:ext>
                  </a:extLst>
                </a:gridCol>
              </a:tblGrid>
              <a:tr h="1532679">
                <a:tc>
                  <a:txBody>
                    <a:bodyPr/>
                    <a:lstStyle/>
                    <a:p>
                      <a:pPr algn="ctr"/>
                      <a:r>
                        <a:rPr lang="en-CA" sz="2000" b="0" dirty="0">
                          <a:effectLst/>
                          <a:latin typeface="Segoe UI Semibold" panose="020B0702040204020203" pitchFamily="34" charset="0"/>
                          <a:cs typeface="Segoe UI Semibold" panose="020B0702040204020203" pitchFamily="34" charset="0"/>
                        </a:rPr>
                        <a:t>Fiscal Year</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b="0" dirty="0">
                          <a:effectLst/>
                          <a:latin typeface="Segoe UI Semibold" panose="020B0702040204020203" pitchFamily="34" charset="0"/>
                          <a:cs typeface="Segoe UI Semibold" panose="020B0702040204020203" pitchFamily="34" charset="0"/>
                        </a:rPr>
                        <a:t>2024-2025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2025-2026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2026-2027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2027-2028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extLst>
                  <a:ext uri="{0D108BD9-81ED-4DB2-BD59-A6C34878D82A}">
                    <a16:rowId xmlns:a16="http://schemas.microsoft.com/office/drawing/2014/main" val="1400808668"/>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Total Drug Expenditure under Pharmacare</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23.0</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24.3</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25.7</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27.1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3080702970"/>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Public Plans Drug Expenditures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-18.4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-19.4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-20.4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-21.6</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2757391660"/>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Direct Federal Drug Expenditures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-0.2</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-0.2</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-0.2</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-0.2</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834072019"/>
                  </a:ext>
                </a:extLst>
              </a:tr>
              <a:tr h="396000">
                <a:tc>
                  <a:txBody>
                    <a:bodyPr/>
                    <a:lstStyle/>
                    <a:p>
                      <a:pPr algn="l"/>
                      <a:r>
                        <a:rPr lang="en-CA" sz="2000" b="0" dirty="0">
                          <a:effectLst/>
                          <a:latin typeface="Segoe UI Semibold" panose="020B0702040204020203" pitchFamily="34" charset="0"/>
                          <a:cs typeface="Segoe UI Semibold" panose="020B0702040204020203" pitchFamily="34" charset="0"/>
                        </a:rPr>
                        <a:t>Pharmacare Co-Payment Revenues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tcPr>
                </a:tc>
                <a:tc>
                  <a:txBody>
                    <a:bodyPr/>
                    <a:lstStyle/>
                    <a:p>
                      <a:pPr algn="ctr"/>
                      <a:r>
                        <a:rPr lang="en-CA" sz="2000" dirty="0">
                          <a:effectLst/>
                          <a:latin typeface="Segoe UI" panose="020B0502040204020203" pitchFamily="34" charset="0"/>
                          <a:cs typeface="Segoe UI" panose="020B0502040204020203" pitchFamily="34" charset="0"/>
                        </a:rPr>
                        <a:t>-2.6</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-2.8</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-3.1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-3.4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677598345"/>
                  </a:ext>
                </a:extLst>
              </a:tr>
              <a:tr h="396000">
                <a:tc>
                  <a:txBody>
                    <a:bodyPr/>
                    <a:lstStyle/>
                    <a:p>
                      <a:pPr algn="l"/>
                      <a:r>
                        <a:rPr lang="en-CA" sz="2000" b="0" dirty="0">
                          <a:effectLst/>
                          <a:latin typeface="Segoe UI Semibold" panose="020B0702040204020203" pitchFamily="34" charset="0"/>
                          <a:cs typeface="Segoe UI Semibold" panose="020B0702040204020203" pitchFamily="34" charset="0"/>
                        </a:rPr>
                        <a:t>Incremental Cost to the Public Sector</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1.8</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1.9</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2.0</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2.0</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833980001"/>
                  </a:ext>
                </a:extLst>
              </a:tr>
            </a:tbl>
          </a:graphicData>
        </a:graphic>
      </p:graphicFrame>
    </p:spTree>
    <p:extLst>
      <p:ext uri="{BB962C8B-B14F-4D97-AF65-F5344CB8AC3E}">
        <p14:creationId xmlns:p14="http://schemas.microsoft.com/office/powerpoint/2010/main" val="1023655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Results – Economy-wide potential cost savings </a:t>
            </a:r>
            <a:r>
              <a:rPr lang="en-US" sz="3600" dirty="0"/>
              <a:t>(billions $)</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21</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Chart 1">
            <a:extLst>
              <a:ext uri="{FF2B5EF4-FFF2-40B4-BE49-F238E27FC236}">
                <a16:creationId xmlns:a16="http://schemas.microsoft.com/office/drawing/2014/main" id="{AD3A309F-923A-4433-B27C-BB4F279F4B6D}"/>
              </a:ext>
            </a:extLst>
          </p:cNvPr>
          <p:cNvGraphicFramePr>
            <a:graphicFrameLocks/>
          </p:cNvGraphicFramePr>
          <p:nvPr>
            <p:custDataLst>
              <p:tags r:id="rId5"/>
            </p:custDataLst>
            <p:extLst>
              <p:ext uri="{D42A27DB-BD31-4B8C-83A1-F6EECF244321}">
                <p14:modId xmlns:p14="http://schemas.microsoft.com/office/powerpoint/2010/main" val="4201288466"/>
              </p:ext>
            </p:extLst>
          </p:nvPr>
        </p:nvGraphicFramePr>
        <p:xfrm>
          <a:off x="628650" y="1784425"/>
          <a:ext cx="7886700" cy="4571926"/>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691721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Essential Medicines Plan</a:t>
            </a:r>
          </a:p>
        </p:txBody>
      </p:sp>
    </p:spTree>
    <p:extLst>
      <p:ext uri="{BB962C8B-B14F-4D97-AF65-F5344CB8AC3E}">
        <p14:creationId xmlns:p14="http://schemas.microsoft.com/office/powerpoint/2010/main" val="3087870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Model Assumptions</a:t>
            </a:r>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23</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3" name="Table 2">
            <a:extLst>
              <a:ext uri="{FF2B5EF4-FFF2-40B4-BE49-F238E27FC236}">
                <a16:creationId xmlns:a16="http://schemas.microsoft.com/office/drawing/2014/main" id="{BD335E90-414B-8AAB-35BD-FD3CD01AF213}"/>
              </a:ext>
            </a:extLst>
          </p:cNvPr>
          <p:cNvGraphicFramePr>
            <a:graphicFrameLocks noGrp="1"/>
          </p:cNvGraphicFramePr>
          <p:nvPr>
            <p:custDataLst>
              <p:tags r:id="rId5"/>
            </p:custDataLst>
            <p:extLst>
              <p:ext uri="{D42A27DB-BD31-4B8C-83A1-F6EECF244321}">
                <p14:modId xmlns:p14="http://schemas.microsoft.com/office/powerpoint/2010/main" val="2731699466"/>
              </p:ext>
            </p:extLst>
          </p:nvPr>
        </p:nvGraphicFramePr>
        <p:xfrm>
          <a:off x="628650" y="1556669"/>
          <a:ext cx="7886700" cy="5350342"/>
        </p:xfrm>
        <a:graphic>
          <a:graphicData uri="http://schemas.openxmlformats.org/drawingml/2006/table">
            <a:tbl>
              <a:tblPr firstRow="1" firstCol="1"/>
              <a:tblGrid>
                <a:gridCol w="2045970">
                  <a:extLst>
                    <a:ext uri="{9D8B030D-6E8A-4147-A177-3AD203B41FA5}">
                      <a16:colId xmlns:a16="http://schemas.microsoft.com/office/drawing/2014/main" val="2314078699"/>
                    </a:ext>
                  </a:extLst>
                </a:gridCol>
                <a:gridCol w="3110499">
                  <a:extLst>
                    <a:ext uri="{9D8B030D-6E8A-4147-A177-3AD203B41FA5}">
                      <a16:colId xmlns:a16="http://schemas.microsoft.com/office/drawing/2014/main" val="1554848974"/>
                    </a:ext>
                  </a:extLst>
                </a:gridCol>
                <a:gridCol w="2730231">
                  <a:extLst>
                    <a:ext uri="{9D8B030D-6E8A-4147-A177-3AD203B41FA5}">
                      <a16:colId xmlns:a16="http://schemas.microsoft.com/office/drawing/2014/main" val="2864029412"/>
                    </a:ext>
                  </a:extLst>
                </a:gridCol>
              </a:tblGrid>
              <a:tr h="255186">
                <a:tc>
                  <a:txBody>
                    <a:bodyPr/>
                    <a:lstStyle/>
                    <a:p>
                      <a:pPr algn="ctr"/>
                      <a:r>
                        <a:rPr lang="en-CA" sz="14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Assumption</a:t>
                      </a:r>
                      <a:endParaRPr lang="en-CA" sz="14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4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Baseline</a:t>
                      </a:r>
                      <a:endParaRPr lang="en-CA" sz="14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400" b="1" dirty="0">
                          <a:latin typeface="Arial" panose="020B0604020202020204" pitchFamily="34" charset="0"/>
                          <a:cs typeface="Arial" panose="020B0604020202020204" pitchFamily="34" charset="0"/>
                        </a:rPr>
                        <a:t>Pharmacare</a:t>
                      </a:r>
                      <a:endParaRPr lang="en-CA" sz="1400" b="1" dirty="0">
                        <a:latin typeface="Arial" panose="020B0604020202020204" pitchFamily="34" charset="0"/>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extLst>
                  <a:ext uri="{0D108BD9-81ED-4DB2-BD59-A6C34878D82A}">
                    <a16:rowId xmlns:a16="http://schemas.microsoft.com/office/drawing/2014/main" val="3785415570"/>
                  </a:ext>
                </a:extLst>
              </a:tr>
              <a:tr h="255186">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Formulary</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gridSpan="2">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 The “adapted </a:t>
                      </a:r>
                    </a:p>
                    <a:p>
                      <a:pPr algn="ctr"/>
                      <a:r>
                        <a:rPr lang="en-CA" sz="1400" dirty="0">
                          <a:effectLst/>
                          <a:latin typeface="Arial" panose="020B0604020202020204" pitchFamily="34" charset="0"/>
                          <a:ea typeface="DengXian" panose="02010600030101010101" pitchFamily="2" charset="-122"/>
                          <a:cs typeface="Arial" panose="020B0604020202020204" pitchFamily="34" charset="0"/>
                        </a:rPr>
                        <a:t>for Canadian population” World Health Organization’s Model List of </a:t>
                      </a:r>
                    </a:p>
                    <a:p>
                      <a:pPr algn="ctr"/>
                      <a:r>
                        <a:rPr lang="en-CA" sz="1400" dirty="0">
                          <a:effectLst/>
                          <a:latin typeface="Arial" panose="020B0604020202020204" pitchFamily="34" charset="0"/>
                          <a:ea typeface="DengXian" panose="02010600030101010101" pitchFamily="2" charset="-122"/>
                          <a:cs typeface="Arial" panose="020B0604020202020204" pitchFamily="34" charset="0"/>
                        </a:rPr>
                        <a:t>Essential Medicines created by researchers at St. Michael’s hospital in </a:t>
                      </a:r>
                    </a:p>
                    <a:p>
                      <a:pPr algn="ctr"/>
                      <a:r>
                        <a:rPr lang="en-CA" sz="1400" dirty="0">
                          <a:effectLst/>
                          <a:latin typeface="Arial" panose="020B0604020202020204" pitchFamily="34" charset="0"/>
                          <a:ea typeface="DengXian" panose="02010600030101010101" pitchFamily="2" charset="-122"/>
                          <a:cs typeface="Arial" panose="020B0604020202020204" pitchFamily="34" charset="0"/>
                        </a:rPr>
                        <a:t>Toronto</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hMerge="1">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Quebec Medications List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25520297"/>
                  </a:ext>
                </a:extLst>
              </a:tr>
              <a:tr h="255186">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Behavioural Response</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13.5%</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70609794"/>
                  </a:ext>
                </a:extLst>
              </a:tr>
              <a:tr h="324409">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Price discount due to formulary commonality</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dirty="0">
                          <a:effectLst/>
                          <a:latin typeface="Arial" panose="020B0604020202020204" pitchFamily="34" charset="0"/>
                          <a:ea typeface="DengXian" panose="02010600030101010101" pitchFamily="2" charset="-122"/>
                          <a:cs typeface="Arial" panose="020B0604020202020204" pitchFamily="34" charset="0"/>
                        </a:rPr>
                        <a:t>Lowest observed price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17208251"/>
                  </a:ext>
                </a:extLst>
              </a:tr>
              <a:tr h="255186">
                <a:tc>
                  <a:txBody>
                    <a:bodyPr/>
                    <a:lstStyle/>
                    <a:p>
                      <a:pPr algn="l"/>
                      <a:r>
                        <a:rPr lang="en-US"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Confidential </a:t>
                      </a:r>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rebates</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public payer only:</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 </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all drugs on the formulary:</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a:t>
                      </a:r>
                    </a:p>
                    <a:p>
                      <a:pPr marL="285750" indent="-285750" algn="l">
                        <a:buFont typeface="Arial" panose="020B0604020202020204" pitchFamily="34" charset="0"/>
                        <a:buChar char="•"/>
                      </a:pPr>
                      <a:r>
                        <a:rPr lang="en-CA" sz="14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200396559"/>
                  </a:ext>
                </a:extLst>
              </a:tr>
              <a:tr h="255186">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Generic substitution</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Current trends towards greater generic substitution will continue for all types of plans until they reach 7%</a:t>
                      </a:r>
                    </a:p>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Substitution with the lowest priced generic covered by the provincial drug plan for public payer</a:t>
                      </a:r>
                    </a:p>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Substitution with the provincial lowest priced generic for private payer and out-of-pocket coverage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Generic substitution rate will converge to 7% over four years</a:t>
                      </a:r>
                    </a:p>
                    <a:p>
                      <a:pPr marL="285750" indent="-285750" algn="l">
                        <a:buFont typeface="Arial" panose="020B0604020202020204" pitchFamily="34" charset="0"/>
                        <a:buChar char="•"/>
                      </a:pPr>
                      <a:r>
                        <a:rPr lang="en-CA" sz="1400" dirty="0">
                          <a:effectLst/>
                          <a:latin typeface="Arial" panose="020B0604020202020204" pitchFamily="34" charset="0"/>
                          <a:ea typeface="DengXian" panose="02010600030101010101" pitchFamily="2" charset="-122"/>
                          <a:cs typeface="Arial" panose="020B0604020202020204" pitchFamily="34" charset="0"/>
                        </a:rPr>
                        <a:t>Substitution with the lowest priced generic on the formulary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457602370"/>
                  </a:ext>
                </a:extLst>
              </a:tr>
              <a:tr h="289548">
                <a:tc>
                  <a:txBody>
                    <a:bodyPr/>
                    <a:lstStyle/>
                    <a:p>
                      <a:pPr algn="l"/>
                      <a:r>
                        <a:rPr lang="en-CA" sz="14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Biologic and biosimilar consumption</a:t>
                      </a:r>
                      <a:endParaRPr lang="en-CA" sz="14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gridSpan="2">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Biosimilars will occupy 40% of the market share in their respective group after 10 years being on the market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hMerge="1">
                  <a:txBody>
                    <a:bodyPr/>
                    <a:lstStyle/>
                    <a:p>
                      <a:pPr algn="ctr"/>
                      <a:r>
                        <a:rPr lang="en-CA" sz="1400" dirty="0">
                          <a:effectLst/>
                          <a:latin typeface="Arial" panose="020B0604020202020204" pitchFamily="34" charset="0"/>
                          <a:ea typeface="DengXian" panose="02010600030101010101" pitchFamily="2" charset="-122"/>
                          <a:cs typeface="Arial" panose="020B0604020202020204" pitchFamily="34" charset="0"/>
                        </a:rPr>
                        <a:t> 988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334253681"/>
                  </a:ext>
                </a:extLst>
              </a:tr>
            </a:tbl>
          </a:graphicData>
        </a:graphic>
      </p:graphicFrame>
    </p:spTree>
    <p:extLst>
      <p:ext uri="{BB962C8B-B14F-4D97-AF65-F5344CB8AC3E}">
        <p14:creationId xmlns:p14="http://schemas.microsoft.com/office/powerpoint/2010/main" val="2314100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sz="3600" dirty="0"/>
              <a:t>Results – Incremental cost to public payer(s) (billions $)</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24</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Content Placeholder 9">
            <a:extLst>
              <a:ext uri="{FF2B5EF4-FFF2-40B4-BE49-F238E27FC236}">
                <a16:creationId xmlns:a16="http://schemas.microsoft.com/office/drawing/2014/main" id="{60AAA394-EAE2-2291-449F-1B3973A99B69}"/>
              </a:ext>
            </a:extLst>
          </p:cNvPr>
          <p:cNvGraphicFramePr>
            <a:graphicFrameLocks noGrp="1"/>
          </p:cNvGraphicFramePr>
          <p:nvPr>
            <p:ph idx="1"/>
            <p:custDataLst>
              <p:tags r:id="rId5"/>
            </p:custDataLst>
            <p:extLst>
              <p:ext uri="{D42A27DB-BD31-4B8C-83A1-F6EECF244321}">
                <p14:modId xmlns:p14="http://schemas.microsoft.com/office/powerpoint/2010/main" val="1634285671"/>
              </p:ext>
            </p:extLst>
          </p:nvPr>
        </p:nvGraphicFramePr>
        <p:xfrm>
          <a:off x="295502" y="1696412"/>
          <a:ext cx="8505597" cy="4964739"/>
        </p:xfrm>
        <a:graphic>
          <a:graphicData uri="http://schemas.openxmlformats.org/drawingml/2006/table">
            <a:tbl>
              <a:tblPr firstRow="1" firstCol="1">
                <a:tableStyleId>{5C22544A-7EE6-4342-B048-85BDC9FD1C3A}</a:tableStyleId>
              </a:tblPr>
              <a:tblGrid>
                <a:gridCol w="4813708">
                  <a:extLst>
                    <a:ext uri="{9D8B030D-6E8A-4147-A177-3AD203B41FA5}">
                      <a16:colId xmlns:a16="http://schemas.microsoft.com/office/drawing/2014/main" val="3322154642"/>
                    </a:ext>
                  </a:extLst>
                </a:gridCol>
                <a:gridCol w="1298951">
                  <a:extLst>
                    <a:ext uri="{9D8B030D-6E8A-4147-A177-3AD203B41FA5}">
                      <a16:colId xmlns:a16="http://schemas.microsoft.com/office/drawing/2014/main" val="2648405927"/>
                    </a:ext>
                  </a:extLst>
                </a:gridCol>
                <a:gridCol w="797646">
                  <a:extLst>
                    <a:ext uri="{9D8B030D-6E8A-4147-A177-3AD203B41FA5}">
                      <a16:colId xmlns:a16="http://schemas.microsoft.com/office/drawing/2014/main" val="1870136140"/>
                    </a:ext>
                  </a:extLst>
                </a:gridCol>
                <a:gridCol w="797646">
                  <a:extLst>
                    <a:ext uri="{9D8B030D-6E8A-4147-A177-3AD203B41FA5}">
                      <a16:colId xmlns:a16="http://schemas.microsoft.com/office/drawing/2014/main" val="2833617998"/>
                    </a:ext>
                  </a:extLst>
                </a:gridCol>
                <a:gridCol w="797646">
                  <a:extLst>
                    <a:ext uri="{9D8B030D-6E8A-4147-A177-3AD203B41FA5}">
                      <a16:colId xmlns:a16="http://schemas.microsoft.com/office/drawing/2014/main" val="3722128332"/>
                    </a:ext>
                  </a:extLst>
                </a:gridCol>
              </a:tblGrid>
              <a:tr h="1532679">
                <a:tc>
                  <a:txBody>
                    <a:bodyPr/>
                    <a:lstStyle/>
                    <a:p>
                      <a:pPr algn="ctr"/>
                      <a:r>
                        <a:rPr lang="en-CA" sz="2000" b="0" dirty="0">
                          <a:effectLst/>
                          <a:latin typeface="Segoe UI Semibold" panose="020B0702040204020203" pitchFamily="34" charset="0"/>
                          <a:cs typeface="Segoe UI Semibold" panose="020B0702040204020203" pitchFamily="34" charset="0"/>
                        </a:rPr>
                        <a:t>Fiscal Year</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b="0" dirty="0">
                          <a:effectLst/>
                          <a:latin typeface="Segoe UI Semibold" panose="020B0702040204020203" pitchFamily="34" charset="0"/>
                          <a:cs typeface="Segoe UI Semibold" panose="020B0702040204020203" pitchFamily="34" charset="0"/>
                        </a:rPr>
                        <a:t>2024-2025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2025-2026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2026-2027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tc>
                  <a:txBody>
                    <a:bodyPr/>
                    <a:lstStyle/>
                    <a:p>
                      <a:pPr algn="ctr"/>
                      <a:r>
                        <a:rPr lang="en-CA" sz="2000" b="0" dirty="0">
                          <a:effectLst/>
                          <a:latin typeface="Segoe UI Semibold" panose="020B0702040204020203" pitchFamily="34" charset="0"/>
                          <a:cs typeface="Segoe UI Semibold" panose="020B0702040204020203" pitchFamily="34" charset="0"/>
                        </a:rPr>
                        <a:t>2027-2028 </a:t>
                      </a:r>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vert="vert270" anchor="ctr"/>
                </a:tc>
                <a:extLst>
                  <a:ext uri="{0D108BD9-81ED-4DB2-BD59-A6C34878D82A}">
                    <a16:rowId xmlns:a16="http://schemas.microsoft.com/office/drawing/2014/main" val="1400808668"/>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Total Drug Expenditure under Pharmacare</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9.4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9.8</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10.2</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10.7</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3080702970"/>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Public Plans Drug Expenditures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-18.4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-19.4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-20.4</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a:effectLst/>
                          <a:latin typeface="Segoe UI" panose="020B0502040204020203" pitchFamily="34" charset="0"/>
                          <a:cs typeface="Segoe UI" panose="020B0502040204020203" pitchFamily="34" charset="0"/>
                        </a:rPr>
                        <a:t>-21.6</a:t>
                      </a:r>
                      <a:endParaRPr lang="en-CA" sz="20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2757391660"/>
                  </a:ext>
                </a:extLst>
              </a:tr>
              <a:tr h="360000">
                <a:tc>
                  <a:txBody>
                    <a:bodyPr/>
                    <a:lstStyle/>
                    <a:p>
                      <a:pPr algn="l"/>
                      <a:r>
                        <a:rPr lang="en-CA" sz="2000" b="0" dirty="0">
                          <a:effectLst/>
                          <a:latin typeface="Segoe UI Semibold" panose="020B0702040204020203" pitchFamily="34" charset="0"/>
                          <a:cs typeface="Segoe UI Semibold" panose="020B0702040204020203" pitchFamily="34" charset="0"/>
                        </a:rPr>
                        <a:t>Direct Federal Drug Expenditures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000" dirty="0">
                          <a:effectLst/>
                          <a:latin typeface="Segoe UI" panose="020B0502040204020203" pitchFamily="34" charset="0"/>
                          <a:cs typeface="Segoe UI" panose="020B0502040204020203" pitchFamily="34" charset="0"/>
                        </a:rPr>
                        <a:t>-0.9</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-1.0</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-1.1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solidFill>
                      <a:schemeClr val="bg1"/>
                    </a:solidFill>
                  </a:tcPr>
                </a:tc>
                <a:extLst>
                  <a:ext uri="{0D108BD9-81ED-4DB2-BD59-A6C34878D82A}">
                    <a16:rowId xmlns:a16="http://schemas.microsoft.com/office/drawing/2014/main" val="834072019"/>
                  </a:ext>
                </a:extLst>
              </a:tr>
              <a:tr h="396000">
                <a:tc>
                  <a:txBody>
                    <a:bodyPr/>
                    <a:lstStyle/>
                    <a:p>
                      <a:pPr algn="l"/>
                      <a:r>
                        <a:rPr lang="en-CA" sz="2000" b="0" dirty="0">
                          <a:effectLst/>
                          <a:latin typeface="Segoe UI Semibold" panose="020B0702040204020203" pitchFamily="34" charset="0"/>
                          <a:cs typeface="Segoe UI Semibold" panose="020B0702040204020203" pitchFamily="34" charset="0"/>
                        </a:rPr>
                        <a:t>Pharmacare Co-Payment Revenues</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tcPr>
                </a:tc>
                <a:tc>
                  <a:txBody>
                    <a:bodyPr/>
                    <a:lstStyle/>
                    <a:p>
                      <a:pPr algn="ctr"/>
                      <a:r>
                        <a:rPr lang="en-CA" sz="2000" dirty="0">
                          <a:effectLst/>
                          <a:latin typeface="Segoe UI" panose="020B0502040204020203" pitchFamily="34" charset="0"/>
                          <a:cs typeface="Segoe UI" panose="020B0502040204020203" pitchFamily="34" charset="0"/>
                        </a:rPr>
                        <a:t>-0.1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tc>
                  <a:txBody>
                    <a:bodyPr/>
                    <a:lstStyle/>
                    <a:p>
                      <a:pPr algn="ctr"/>
                      <a:r>
                        <a:rPr lang="en-CA" sz="2000" dirty="0">
                          <a:effectLst/>
                          <a:latin typeface="Segoe UI" panose="020B0502040204020203" pitchFamily="34" charset="0"/>
                          <a:cs typeface="Segoe UI" panose="020B0502040204020203" pitchFamily="34" charset="0"/>
                        </a:rPr>
                        <a:t>-0.1</a:t>
                      </a:r>
                      <a:endParaRPr lang="en-CA" sz="20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lnB w="381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677598345"/>
                  </a:ext>
                </a:extLst>
              </a:tr>
              <a:tr h="396000">
                <a:tc>
                  <a:txBody>
                    <a:bodyPr/>
                    <a:lstStyle/>
                    <a:p>
                      <a:pPr algn="l"/>
                      <a:r>
                        <a:rPr lang="en-CA" sz="2000" b="0" dirty="0">
                          <a:effectLst/>
                          <a:latin typeface="Segoe UI Semibold" panose="020B0702040204020203" pitchFamily="34" charset="0"/>
                          <a:cs typeface="Segoe UI Semibold" panose="020B0702040204020203" pitchFamily="34" charset="0"/>
                        </a:rPr>
                        <a:t>Incremental Cost to the Public Sector</a:t>
                      </a:r>
                    </a:p>
                    <a:p>
                      <a:pPr algn="l"/>
                      <a:endParaRPr lang="en-CA" sz="20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-10.0</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-10.7</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-11.4</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tc>
                  <a:txBody>
                    <a:bodyPr/>
                    <a:lstStyle/>
                    <a:p>
                      <a:pPr algn="ctr"/>
                      <a:r>
                        <a:rPr lang="en-CA" sz="2000" dirty="0">
                          <a:effectLst/>
                          <a:latin typeface="Segoe UI Semibold" panose="020B0702040204020203" pitchFamily="34" charset="0"/>
                          <a:cs typeface="Segoe UI Semibold" panose="020B0702040204020203" pitchFamily="34" charset="0"/>
                        </a:rPr>
                        <a:t>-12.1</a:t>
                      </a:r>
                      <a:endParaRPr lang="en-CA" sz="20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833980001"/>
                  </a:ext>
                </a:extLst>
              </a:tr>
            </a:tbl>
          </a:graphicData>
        </a:graphic>
      </p:graphicFrame>
    </p:spTree>
    <p:extLst>
      <p:ext uri="{BB962C8B-B14F-4D97-AF65-F5344CB8AC3E}">
        <p14:creationId xmlns:p14="http://schemas.microsoft.com/office/powerpoint/2010/main" val="119755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Results – Economy-wide potential cost savings </a:t>
            </a:r>
            <a:r>
              <a:rPr lang="en-US" sz="3600" dirty="0"/>
              <a:t>(billions $)</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25</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Chart 1">
            <a:extLst>
              <a:ext uri="{FF2B5EF4-FFF2-40B4-BE49-F238E27FC236}">
                <a16:creationId xmlns:a16="http://schemas.microsoft.com/office/drawing/2014/main" id="{3311B99F-A424-46CF-85D9-42586D55CB1F}"/>
              </a:ext>
            </a:extLst>
          </p:cNvPr>
          <p:cNvGraphicFramePr>
            <a:graphicFrameLocks/>
          </p:cNvGraphicFramePr>
          <p:nvPr>
            <p:custDataLst>
              <p:tags r:id="rId5"/>
            </p:custDataLst>
            <p:extLst>
              <p:ext uri="{D42A27DB-BD31-4B8C-83A1-F6EECF244321}">
                <p14:modId xmlns:p14="http://schemas.microsoft.com/office/powerpoint/2010/main" val="4244899950"/>
              </p:ext>
            </p:extLst>
          </p:nvPr>
        </p:nvGraphicFramePr>
        <p:xfrm>
          <a:off x="628650" y="1874520"/>
          <a:ext cx="7886700" cy="448183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402586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A360E-4EBD-DBC1-52E8-627EF4601451}"/>
              </a:ext>
            </a:extLst>
          </p:cNvPr>
          <p:cNvSpPr>
            <a:spLocks noGrp="1"/>
          </p:cNvSpPr>
          <p:nvPr>
            <p:ph type="title"/>
            <p:custDataLst>
              <p:tags r:id="rId1"/>
            </p:custDataLst>
          </p:nvPr>
        </p:nvSpPr>
        <p:spPr/>
        <p:txBody>
          <a:bodyPr/>
          <a:lstStyle/>
          <a:p>
            <a:r>
              <a:rPr lang="en-CA" dirty="0"/>
              <a:t>Bill C-64 “An Act respecting pharmacare”</a:t>
            </a:r>
            <a:br>
              <a:rPr lang="en-US" dirty="0"/>
            </a:br>
            <a:endParaRPr lang="en-CA" dirty="0"/>
          </a:p>
        </p:txBody>
      </p:sp>
    </p:spTree>
    <p:extLst>
      <p:ext uri="{BB962C8B-B14F-4D97-AF65-F5344CB8AC3E}">
        <p14:creationId xmlns:p14="http://schemas.microsoft.com/office/powerpoint/2010/main" val="2960610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Bill C-64</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p:txBody>
          <a:bodyPr/>
          <a:lstStyle/>
          <a:p>
            <a:r>
              <a:rPr lang="en-US" sz="2000" dirty="0"/>
              <a:t>On February 29, 2024, Minister of Health tabled Bill C-64 “An Act respecting pharmacare” </a:t>
            </a:r>
          </a:p>
          <a:p>
            <a:pPr marL="0" indent="0">
              <a:buNone/>
            </a:pPr>
            <a:endParaRPr lang="en-US" sz="2000" dirty="0"/>
          </a:p>
          <a:p>
            <a:pPr marL="0" indent="0">
              <a:buNone/>
            </a:pPr>
            <a:r>
              <a:rPr lang="en-US" sz="2000" dirty="0"/>
              <a:t>The Bill proposes:</a:t>
            </a:r>
          </a:p>
          <a:p>
            <a:pPr marL="0" indent="0">
              <a:buNone/>
            </a:pPr>
            <a:endParaRPr lang="en-US" sz="2000" dirty="0"/>
          </a:p>
          <a:p>
            <a:r>
              <a:rPr lang="en-CA" sz="2000" dirty="0"/>
              <a:t>Universal coverage for a range of contraceptives and diabetes medications as the first phase of national universal pharmacare</a:t>
            </a:r>
          </a:p>
          <a:p>
            <a:endParaRPr lang="en-CA" sz="2000" dirty="0"/>
          </a:p>
          <a:p>
            <a:r>
              <a:rPr lang="en-CA" sz="2000" dirty="0">
                <a:solidFill>
                  <a:schemeClr val="tx1"/>
                </a:solidFill>
                <a:effectLst/>
                <a:latin typeface="Arial" panose="020B0604020202020204" pitchFamily="34" charset="0"/>
                <a:ea typeface="DengXian" panose="02010600030101010101" pitchFamily="2" charset="-122"/>
                <a:cs typeface="Arial" panose="020B0604020202020204" pitchFamily="34" charset="0"/>
              </a:rPr>
              <a:t>“Expand and enhance”, rather than replace, existing coverage</a:t>
            </a:r>
            <a:endParaRPr lang="en-CA" sz="2000" dirty="0"/>
          </a:p>
        </p:txBody>
      </p:sp>
      <p:sp>
        <p:nvSpPr>
          <p:cNvPr id="4" name="Date Placeholder 3"/>
          <p:cNvSpPr>
            <a:spLocks noGrp="1"/>
          </p:cNvSpPr>
          <p:nvPr>
            <p:ph type="dt" sz="half" idx="10"/>
            <p:custDataLst>
              <p:tags r:id="rId3"/>
            </p:custDataLst>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304739-9C12-6E4D-B8B4-E58727F4280D}" type="datetime4">
              <a:rPr kumimoji="0" lang="en-CA" sz="1050" b="1" i="0" u="none" strike="noStrike" kern="1200" cap="none" spc="0" normalizeH="0" baseline="0" noProof="0" smtClean="0">
                <a:ln>
                  <a:noFill/>
                </a:ln>
                <a:solidFill>
                  <a:srgbClr val="2F5271"/>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May 17, 2024</a:t>
            </a:fld>
            <a:endParaRPr kumimoji="0" lang="en-US" sz="1050" b="1" i="0" u="none" strike="noStrike" kern="1200" cap="none" spc="0" normalizeH="0" baseline="0" noProof="0" dirty="0">
              <a:ln>
                <a:noFill/>
              </a:ln>
              <a:solidFill>
                <a:srgbClr val="2F527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custDataLst>
              <p:tags r:id="rId4"/>
            </p:custDataLst>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304DBA-0356-584F-A250-B7FAF5BC4EA3}" type="slidenum">
              <a:rPr kumimoji="0" lang="en-US" sz="1050" b="1" i="0" u="none" strike="noStrike" kern="1200" cap="none" spc="0" normalizeH="0" baseline="0" noProof="0" smtClean="0">
                <a:ln>
                  <a:noFill/>
                </a:ln>
                <a:solidFill>
                  <a:srgbClr val="2F5271"/>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050" b="1" i="0" u="none" strike="noStrike" kern="1200" cap="none" spc="0" normalizeH="0" baseline="0" noProof="0" dirty="0">
              <a:ln>
                <a:noFill/>
              </a:ln>
              <a:solidFill>
                <a:srgbClr val="2F5271"/>
              </a:solidFill>
              <a:effectLst/>
              <a:uLnTx/>
              <a:uFillTx/>
              <a:latin typeface="Arial" panose="020B0604020202020204" pitchFamily="34" charset="0"/>
              <a:ea typeface="+mn-ea"/>
              <a:cs typeface="Arial" panose="020B0604020202020204" pitchFamily="34" charset="0"/>
            </a:endParaRPr>
          </a:p>
        </p:txBody>
      </p:sp>
      <p:sp>
        <p:nvSpPr>
          <p:cNvPr id="6" name="TextBox 5"/>
          <p:cNvSpPr txBox="1"/>
          <p:nvPr>
            <p:custDataLst>
              <p:tags r:id="rId5"/>
            </p:custDataLst>
          </p:nvPr>
        </p:nvSpPr>
        <p:spPr>
          <a:xfrm>
            <a:off x="2568388" y="1990165"/>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8999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PBO Pharmacare costings</a:t>
            </a:r>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28</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16" name="Table 15">
            <a:extLst>
              <a:ext uri="{FF2B5EF4-FFF2-40B4-BE49-F238E27FC236}">
                <a16:creationId xmlns:a16="http://schemas.microsoft.com/office/drawing/2014/main" id="{EE7A6634-E582-2A2B-B866-53E8165EAE0B}"/>
              </a:ext>
            </a:extLst>
          </p:cNvPr>
          <p:cNvGraphicFramePr>
            <a:graphicFrameLocks noGrp="1"/>
          </p:cNvGraphicFramePr>
          <p:nvPr>
            <p:custDataLst>
              <p:tags r:id="rId5"/>
            </p:custDataLst>
            <p:extLst>
              <p:ext uri="{D42A27DB-BD31-4B8C-83A1-F6EECF244321}">
                <p14:modId xmlns:p14="http://schemas.microsoft.com/office/powerpoint/2010/main" val="196749473"/>
              </p:ext>
            </p:extLst>
          </p:nvPr>
        </p:nvGraphicFramePr>
        <p:xfrm>
          <a:off x="628650" y="1701874"/>
          <a:ext cx="7886700" cy="4167562"/>
        </p:xfrm>
        <a:graphic>
          <a:graphicData uri="http://schemas.openxmlformats.org/drawingml/2006/table">
            <a:tbl>
              <a:tblPr firstRow="1" firstCol="1"/>
              <a:tblGrid>
                <a:gridCol w="1830466">
                  <a:extLst>
                    <a:ext uri="{9D8B030D-6E8A-4147-A177-3AD203B41FA5}">
                      <a16:colId xmlns:a16="http://schemas.microsoft.com/office/drawing/2014/main" val="2314078699"/>
                    </a:ext>
                  </a:extLst>
                </a:gridCol>
                <a:gridCol w="3326003">
                  <a:extLst>
                    <a:ext uri="{9D8B030D-6E8A-4147-A177-3AD203B41FA5}">
                      <a16:colId xmlns:a16="http://schemas.microsoft.com/office/drawing/2014/main" val="1554848974"/>
                    </a:ext>
                  </a:extLst>
                </a:gridCol>
                <a:gridCol w="2730231">
                  <a:extLst>
                    <a:ext uri="{9D8B030D-6E8A-4147-A177-3AD203B41FA5}">
                      <a16:colId xmlns:a16="http://schemas.microsoft.com/office/drawing/2014/main" val="2864029412"/>
                    </a:ext>
                  </a:extLst>
                </a:gridCol>
              </a:tblGrid>
              <a:tr h="231742">
                <a:tc>
                  <a:txBody>
                    <a:bodyPr/>
                    <a:lstStyle/>
                    <a:p>
                      <a:pPr algn="ctr"/>
                      <a:r>
                        <a:rPr lang="en-CA" sz="12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Assumption</a:t>
                      </a:r>
                      <a:endParaRPr lang="en-CA" sz="12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200" b="1" dirty="0">
                          <a:solidFill>
                            <a:srgbClr val="000000"/>
                          </a:solidFill>
                          <a:effectLst/>
                          <a:latin typeface="Arial" panose="020B0604020202020204" pitchFamily="34" charset="0"/>
                          <a:ea typeface="DengXian" panose="02010600030101010101" pitchFamily="2" charset="-122"/>
                          <a:cs typeface="Arial" panose="020B0604020202020204" pitchFamily="34" charset="0"/>
                        </a:rPr>
                        <a:t>2023 Report</a:t>
                      </a:r>
                      <a:endParaRPr lang="en-CA" sz="1200" b="1"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US" sz="1200" b="1" dirty="0">
                          <a:latin typeface="Arial" panose="020B0604020202020204" pitchFamily="34" charset="0"/>
                          <a:cs typeface="Arial" panose="020B0604020202020204" pitchFamily="34" charset="0"/>
                        </a:rPr>
                        <a:t>2024 Costing Update</a:t>
                      </a:r>
                      <a:endParaRPr lang="en-CA" sz="1200" b="1" dirty="0">
                        <a:latin typeface="Arial" panose="020B0604020202020204" pitchFamily="34" charset="0"/>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extLst>
                  <a:ext uri="{0D108BD9-81ED-4DB2-BD59-A6C34878D82A}">
                    <a16:rowId xmlns:a16="http://schemas.microsoft.com/office/drawing/2014/main" val="3785415570"/>
                  </a:ext>
                </a:extLst>
              </a:tr>
              <a:tr h="231742">
                <a:tc>
                  <a:txBody>
                    <a:bodyPr/>
                    <a:lstStyle/>
                    <a:p>
                      <a:pPr algn="l"/>
                      <a:r>
                        <a:rPr lang="en-CA" sz="12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Formulary</a:t>
                      </a:r>
                      <a:endParaRPr lang="en-CA" sz="12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200" dirty="0">
                          <a:effectLst/>
                          <a:latin typeface="Arial" panose="020B0604020202020204" pitchFamily="34" charset="0"/>
                          <a:ea typeface="DengXian" panose="02010600030101010101" pitchFamily="2" charset="-122"/>
                          <a:cs typeface="Arial" panose="020B0604020202020204" pitchFamily="34" charset="0"/>
                        </a:rPr>
                        <a:t>Quebec Medications List (RAMQ)</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US" sz="1200" dirty="0">
                          <a:effectLst/>
                          <a:latin typeface="Arial" panose="020B0604020202020204" pitchFamily="34" charset="0"/>
                          <a:ea typeface="DengXian" panose="02010600030101010101" pitchFamily="2" charset="-122"/>
                          <a:cs typeface="Arial" panose="020B0604020202020204" pitchFamily="34" charset="0"/>
                        </a:rPr>
                        <a:t> Bill C-64</a:t>
                      </a:r>
                      <a:endParaRPr lang="en-CA" sz="12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25520297"/>
                  </a:ext>
                </a:extLst>
              </a:tr>
              <a:tr h="231742">
                <a:tc>
                  <a:txBody>
                    <a:bodyPr/>
                    <a:lstStyle/>
                    <a:p>
                      <a:pPr algn="l"/>
                      <a:r>
                        <a:rPr lang="en-CA" sz="1200" dirty="0">
                          <a:solidFill>
                            <a:srgbClr val="000000"/>
                          </a:solidFill>
                          <a:effectLst/>
                          <a:latin typeface="Arial" panose="020B0604020202020204" pitchFamily="34" charset="0"/>
                          <a:ea typeface="DengXian" panose="02010600030101010101" pitchFamily="2" charset="-122"/>
                          <a:cs typeface="Arial" panose="020B0604020202020204" pitchFamily="34" charset="0"/>
                        </a:rPr>
                        <a:t>Behavioural Response</a:t>
                      </a:r>
                      <a:endParaRPr lang="en-CA" sz="1200" dirty="0">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200" dirty="0">
                          <a:effectLst/>
                          <a:latin typeface="Arial" panose="020B0604020202020204" pitchFamily="34" charset="0"/>
                          <a:ea typeface="DengXian" panose="02010600030101010101" pitchFamily="2" charset="-122"/>
                          <a:cs typeface="Arial" panose="020B0604020202020204" pitchFamily="34" charset="0"/>
                        </a:rPr>
                        <a:t>13.5%</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200" dirty="0">
                          <a:effectLst/>
                          <a:latin typeface="Arial" panose="020B0604020202020204" pitchFamily="34" charset="0"/>
                          <a:ea typeface="DengXian" panose="02010600030101010101" pitchFamily="2" charset="-122"/>
                          <a:cs typeface="Arial" panose="020B0604020202020204" pitchFamily="34" charset="0"/>
                        </a:rPr>
                        <a:t>14% (because no co-pay)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70609794"/>
                  </a:ext>
                </a:extLst>
              </a:tr>
              <a:tr h="414044">
                <a:tc>
                  <a:txBody>
                    <a:bodyPr/>
                    <a:lstStyle/>
                    <a:p>
                      <a:pPr algn="l"/>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Price discount due to formulary commonality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Lowest observed price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None (</a:t>
                      </a:r>
                      <a:r>
                        <a:rPr lang="en-CA" sz="12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will not replace existing plans)</a:t>
                      </a:r>
                      <a:endPar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17208251"/>
                  </a:ext>
                </a:extLst>
              </a:tr>
              <a:tr h="801561">
                <a:tc>
                  <a:txBody>
                    <a:bodyPr/>
                    <a:lstStyle/>
                    <a:p>
                      <a:pPr algn="l"/>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Confidential </a:t>
                      </a:r>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rebates</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2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For all drugs on the formulary:</a:t>
                      </a:r>
                    </a:p>
                    <a:p>
                      <a:pPr marL="285750" indent="-285750" algn="l">
                        <a:buFont typeface="Arial" panose="020B0604020202020204" pitchFamily="34" charset="0"/>
                        <a:buChar char="•"/>
                      </a:pPr>
                      <a:r>
                        <a:rPr lang="en-CA" sz="12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20% for brand name drugs</a:t>
                      </a:r>
                    </a:p>
                    <a:p>
                      <a:pPr marL="285750" indent="-285750" algn="l">
                        <a:buFont typeface="Arial" panose="020B0604020202020204" pitchFamily="34" charset="0"/>
                        <a:buChar char="•"/>
                      </a:pPr>
                      <a:r>
                        <a:rPr lang="en-CA" sz="12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25% for new to Canadian market drugs only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CA" sz="12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None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200396559"/>
                  </a:ext>
                </a:extLst>
              </a:tr>
              <a:tr h="844257">
                <a:tc>
                  <a:txBody>
                    <a:bodyPr/>
                    <a:lstStyle/>
                    <a:p>
                      <a:pPr algn="l"/>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Generic substitution</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marL="285750" indent="-285750" algn="l">
                        <a:buFont typeface="Arial" panose="020B0604020202020204" pitchFamily="34" charset="0"/>
                        <a:buChar char="•"/>
                      </a:pPr>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Generic substitution rate will converge to 7% over four years</a:t>
                      </a:r>
                    </a:p>
                    <a:p>
                      <a:pPr marL="285750" indent="-285750" algn="l">
                        <a:buFont typeface="Arial" panose="020B0604020202020204" pitchFamily="34" charset="0"/>
                        <a:buChar char="•"/>
                      </a:pPr>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Substitution with the lowest priced generic on the formulary</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marL="0" indent="0" algn="l">
                        <a:buFont typeface="Arial" panose="020B0604020202020204" pitchFamily="34" charset="0"/>
                        <a:buNone/>
                      </a:pPr>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None </a:t>
                      </a:r>
                      <a:r>
                        <a:rPr lang="en-CA" sz="1200" kern="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(little scope)</a:t>
                      </a:r>
                      <a:endPar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457602370"/>
                  </a:ext>
                </a:extLst>
              </a:tr>
              <a:tr h="804672">
                <a:tc>
                  <a:txBody>
                    <a:bodyPr/>
                    <a:lstStyle/>
                    <a:p>
                      <a:pPr algn="l"/>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Biologic and biosimilar consumption</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Biosimilars will occupy 40% of the market share in their respective group after 10 years being on the market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None (little scope)</a:t>
                      </a:r>
                      <a:endPar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334253681"/>
                  </a:ext>
                </a:extLst>
              </a:tr>
              <a:tr h="607802">
                <a:tc>
                  <a:txBody>
                    <a:bodyPr/>
                    <a:lstStyle/>
                    <a:p>
                      <a:pPr algn="l"/>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Replaces public and private drug coverage? </a:t>
                      </a:r>
                      <a:endPar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l"/>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Yes</a:t>
                      </a:r>
                      <a:endPar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l"/>
                      <a:r>
                        <a:rPr lang="en-US"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No, “</a:t>
                      </a:r>
                      <a:r>
                        <a:rPr lang="en-CA" sz="1200" dirty="0">
                          <a:solidFill>
                            <a:schemeClr val="tx1"/>
                          </a:solidFill>
                          <a:effectLst/>
                          <a:latin typeface="Arial" panose="020B0604020202020204" pitchFamily="34" charset="0"/>
                          <a:ea typeface="DengXian" panose="02010600030101010101" pitchFamily="2" charset="-122"/>
                          <a:cs typeface="Arial" panose="020B0604020202020204" pitchFamily="34" charset="0"/>
                        </a:rPr>
                        <a:t>expand and enhance”, rather than replace, existing coverage</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5445185"/>
                  </a:ext>
                </a:extLst>
              </a:tr>
            </a:tbl>
          </a:graphicData>
        </a:graphic>
      </p:graphicFrame>
      <p:sp>
        <p:nvSpPr>
          <p:cNvPr id="18" name="Content Placeholder 7">
            <a:extLst>
              <a:ext uri="{FF2B5EF4-FFF2-40B4-BE49-F238E27FC236}">
                <a16:creationId xmlns:a16="http://schemas.microsoft.com/office/drawing/2014/main" id="{093A9B36-6450-D6D3-8F0C-800758498D25}"/>
              </a:ext>
            </a:extLst>
          </p:cNvPr>
          <p:cNvSpPr>
            <a:spLocks noGrp="1"/>
          </p:cNvSpPr>
          <p:nvPr>
            <p:ph idx="1"/>
            <p:custDataLst>
              <p:tags r:id="rId6"/>
            </p:custDataLst>
          </p:nvPr>
        </p:nvSpPr>
        <p:spPr>
          <a:xfrm>
            <a:off x="628650" y="6123541"/>
            <a:ext cx="7886700" cy="369332"/>
          </a:xfrm>
        </p:spPr>
        <p:txBody>
          <a:bodyPr>
            <a:normAutofit/>
          </a:bodyPr>
          <a:lstStyle/>
          <a:p>
            <a:pPr marL="0" indent="0">
              <a:buNone/>
            </a:pPr>
            <a:r>
              <a:rPr lang="en-US" sz="1400" dirty="0"/>
              <a:t>Source: Office of the Parliamentary Budget Officer.</a:t>
            </a:r>
          </a:p>
        </p:txBody>
      </p:sp>
    </p:spTree>
    <p:extLst>
      <p:ext uri="{BB962C8B-B14F-4D97-AF65-F5344CB8AC3E}">
        <p14:creationId xmlns:p14="http://schemas.microsoft.com/office/powerpoint/2010/main" val="2212605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Detailed 5-Year Cost ($ millions) </a:t>
            </a:r>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29</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8" name="Table 7">
            <a:extLst>
              <a:ext uri="{FF2B5EF4-FFF2-40B4-BE49-F238E27FC236}">
                <a16:creationId xmlns:a16="http://schemas.microsoft.com/office/drawing/2014/main" id="{F3796FA0-855D-F904-96F1-F8B3564E8905}"/>
              </a:ext>
            </a:extLst>
          </p:cNvPr>
          <p:cNvGraphicFramePr>
            <a:graphicFrameLocks noGrp="1"/>
          </p:cNvGraphicFramePr>
          <p:nvPr>
            <p:custDataLst>
              <p:tags r:id="rId5"/>
            </p:custDataLst>
            <p:extLst>
              <p:ext uri="{D42A27DB-BD31-4B8C-83A1-F6EECF244321}">
                <p14:modId xmlns:p14="http://schemas.microsoft.com/office/powerpoint/2010/main" val="485219580"/>
              </p:ext>
            </p:extLst>
          </p:nvPr>
        </p:nvGraphicFramePr>
        <p:xfrm>
          <a:off x="628649" y="2061210"/>
          <a:ext cx="7886702" cy="2811780"/>
        </p:xfrm>
        <a:graphic>
          <a:graphicData uri="http://schemas.openxmlformats.org/drawingml/2006/table">
            <a:tbl>
              <a:tblPr firstRow="1" firstCol="1" bandRow="1"/>
              <a:tblGrid>
                <a:gridCol w="1536836">
                  <a:extLst>
                    <a:ext uri="{9D8B030D-6E8A-4147-A177-3AD203B41FA5}">
                      <a16:colId xmlns:a16="http://schemas.microsoft.com/office/drawing/2014/main" val="3340939096"/>
                    </a:ext>
                  </a:extLst>
                </a:gridCol>
                <a:gridCol w="1070560">
                  <a:extLst>
                    <a:ext uri="{9D8B030D-6E8A-4147-A177-3AD203B41FA5}">
                      <a16:colId xmlns:a16="http://schemas.microsoft.com/office/drawing/2014/main" val="1483609296"/>
                    </a:ext>
                  </a:extLst>
                </a:gridCol>
                <a:gridCol w="1070560">
                  <a:extLst>
                    <a:ext uri="{9D8B030D-6E8A-4147-A177-3AD203B41FA5}">
                      <a16:colId xmlns:a16="http://schemas.microsoft.com/office/drawing/2014/main" val="1112242432"/>
                    </a:ext>
                  </a:extLst>
                </a:gridCol>
                <a:gridCol w="1070560">
                  <a:extLst>
                    <a:ext uri="{9D8B030D-6E8A-4147-A177-3AD203B41FA5}">
                      <a16:colId xmlns:a16="http://schemas.microsoft.com/office/drawing/2014/main" val="2215242126"/>
                    </a:ext>
                  </a:extLst>
                </a:gridCol>
                <a:gridCol w="1070560">
                  <a:extLst>
                    <a:ext uri="{9D8B030D-6E8A-4147-A177-3AD203B41FA5}">
                      <a16:colId xmlns:a16="http://schemas.microsoft.com/office/drawing/2014/main" val="581244893"/>
                    </a:ext>
                  </a:extLst>
                </a:gridCol>
                <a:gridCol w="1070560">
                  <a:extLst>
                    <a:ext uri="{9D8B030D-6E8A-4147-A177-3AD203B41FA5}">
                      <a16:colId xmlns:a16="http://schemas.microsoft.com/office/drawing/2014/main" val="2500925020"/>
                    </a:ext>
                  </a:extLst>
                </a:gridCol>
                <a:gridCol w="997066">
                  <a:extLst>
                    <a:ext uri="{9D8B030D-6E8A-4147-A177-3AD203B41FA5}">
                      <a16:colId xmlns:a16="http://schemas.microsoft.com/office/drawing/2014/main" val="912474456"/>
                    </a:ext>
                  </a:extLst>
                </a:gridCol>
              </a:tblGrid>
              <a:tr h="212090">
                <a:tc>
                  <a:txBody>
                    <a:bodyPr/>
                    <a:lstStyle/>
                    <a:p>
                      <a:pPr algn="ctr"/>
                      <a:r>
                        <a:rPr lang="en-CA" sz="1400" dirty="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Fiscal year</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2024-2025</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400" dirty="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2025-2026</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2026-2027</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2027-2028</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2028-2029</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Total</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extLst>
                  <a:ext uri="{0D108BD9-81ED-4DB2-BD59-A6C34878D82A}">
                    <a16:rowId xmlns:a16="http://schemas.microsoft.com/office/drawing/2014/main" val="1039845601"/>
                  </a:ext>
                </a:extLst>
              </a:tr>
              <a:tr h="212090">
                <a:tc>
                  <a:txBody>
                    <a:bodyPr/>
                    <a:lstStyle/>
                    <a:p>
                      <a:pPr algn="ctr"/>
                      <a:r>
                        <a:rPr lang="en-CA" sz="1400" dirty="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Cost ($ million)</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1,010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1,070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1,140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1,210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a:effectLst/>
                          <a:latin typeface="Segoe UI" panose="020B0502040204020203" pitchFamily="34" charset="0"/>
                          <a:ea typeface="DengXian" panose="02010600030101010101" pitchFamily="2" charset="-122"/>
                          <a:cs typeface="Arial" panose="020B0604020202020204" pitchFamily="34" charset="0"/>
                        </a:rPr>
                        <a:t> 1,280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5,700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456846697"/>
                  </a:ext>
                </a:extLst>
              </a:tr>
              <a:tr h="745490">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Cost recovery due to public drug plans coverage (a)</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-240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-250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-270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-280</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-300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-1,340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24938379"/>
                  </a:ext>
                </a:extLst>
              </a:tr>
              <a:tr h="577850">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Cost recovery due to private drug plans coverage (b)</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-440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-470</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-490</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-520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-560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-2,480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72413234"/>
                  </a:ext>
                </a:extLst>
              </a:tr>
              <a:tr h="394970">
                <a:tc>
                  <a:txBody>
                    <a:bodyPr/>
                    <a:lstStyle/>
                    <a:p>
                      <a:pPr algn="ctr"/>
                      <a:r>
                        <a:rPr lang="en-CA" sz="140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Total cost recovery (a + b)</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-680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-720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a:effectLst/>
                          <a:latin typeface="Segoe UI" panose="020B0502040204020203" pitchFamily="34" charset="0"/>
                          <a:ea typeface="DengXian" panose="02010600030101010101" pitchFamily="2" charset="-122"/>
                          <a:cs typeface="Arial" panose="020B0604020202020204" pitchFamily="34" charset="0"/>
                        </a:rPr>
                        <a:t> -760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-810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-860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-3,820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794697036"/>
                  </a:ext>
                </a:extLst>
              </a:tr>
              <a:tr h="394970">
                <a:tc>
                  <a:txBody>
                    <a:bodyPr/>
                    <a:lstStyle/>
                    <a:p>
                      <a:pPr algn="ctr"/>
                      <a:r>
                        <a:rPr lang="en-CA" sz="1400" dirty="0">
                          <a:solidFill>
                            <a:srgbClr val="2D3748"/>
                          </a:solidFill>
                          <a:effectLst/>
                          <a:latin typeface="Segoe UI Semibold" panose="020B0702040204020203" pitchFamily="34" charset="0"/>
                          <a:ea typeface="DengXian" panose="02010600030101010101" pitchFamily="2" charset="-122"/>
                          <a:cs typeface="Times New Roman" panose="02020603050405020304" pitchFamily="18" charset="0"/>
                        </a:rPr>
                        <a:t>Total cost after recovery</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340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360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380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400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420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lnSpc>
                          <a:spcPct val="107000"/>
                        </a:lnSpc>
                        <a:spcAft>
                          <a:spcPts val="800"/>
                        </a:spcAft>
                      </a:pPr>
                      <a:r>
                        <a:rPr lang="en-CA" sz="1400" dirty="0">
                          <a:effectLst/>
                          <a:latin typeface="Segoe UI" panose="020B0502040204020203" pitchFamily="34" charset="0"/>
                          <a:ea typeface="DengXian" panose="02010600030101010101" pitchFamily="2" charset="-122"/>
                          <a:cs typeface="Arial" panose="020B0604020202020204" pitchFamily="34" charset="0"/>
                        </a:rPr>
                        <a:t> 1,890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737118811"/>
                  </a:ext>
                </a:extLst>
              </a:tr>
            </a:tbl>
          </a:graphicData>
        </a:graphic>
      </p:graphicFrame>
      <p:sp>
        <p:nvSpPr>
          <p:cNvPr id="2" name="Content Placeholder 7">
            <a:extLst>
              <a:ext uri="{FF2B5EF4-FFF2-40B4-BE49-F238E27FC236}">
                <a16:creationId xmlns:a16="http://schemas.microsoft.com/office/drawing/2014/main" id="{5AA2D8A7-F51C-CE92-2FDF-D8D4D5B468B0}"/>
              </a:ext>
            </a:extLst>
          </p:cNvPr>
          <p:cNvSpPr>
            <a:spLocks noGrp="1"/>
          </p:cNvSpPr>
          <p:nvPr>
            <p:ph idx="1"/>
            <p:custDataLst>
              <p:tags r:id="rId6"/>
            </p:custDataLst>
          </p:nvPr>
        </p:nvSpPr>
        <p:spPr>
          <a:xfrm>
            <a:off x="624508" y="6123541"/>
            <a:ext cx="7886700" cy="369332"/>
          </a:xfrm>
        </p:spPr>
        <p:txBody>
          <a:bodyPr>
            <a:normAutofit/>
          </a:bodyPr>
          <a:lstStyle/>
          <a:p>
            <a:pPr marL="0" indent="0">
              <a:buNone/>
            </a:pPr>
            <a:r>
              <a:rPr lang="en-US" sz="1400" dirty="0"/>
              <a:t>Source: Office of the Parliamentary Budget Officer.</a:t>
            </a:r>
          </a:p>
        </p:txBody>
      </p:sp>
    </p:spTree>
    <p:extLst>
      <p:ext uri="{BB962C8B-B14F-4D97-AF65-F5344CB8AC3E}">
        <p14:creationId xmlns:p14="http://schemas.microsoft.com/office/powerpoint/2010/main" val="1712840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Context</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p:txBody>
          <a:bodyPr>
            <a:normAutofit/>
          </a:bodyPr>
          <a:lstStyle/>
          <a:p>
            <a:r>
              <a:rPr lang="en-US" sz="2000" dirty="0">
                <a:effectLst/>
                <a:ea typeface="MS Mincho" panose="02020609040205080304" pitchFamily="49" charset="-128"/>
              </a:rPr>
              <a:t>Budget 2018: the Government announced the creation of the Advisory Council on the Implementation of National Pharmacare</a:t>
            </a:r>
          </a:p>
          <a:p>
            <a:pPr marL="0" indent="0">
              <a:buNone/>
            </a:pPr>
            <a:endParaRPr lang="en-US" sz="2000" dirty="0">
              <a:effectLst/>
              <a:ea typeface="MS Mincho" panose="02020609040205080304" pitchFamily="49" charset="-128"/>
            </a:endParaRPr>
          </a:p>
          <a:p>
            <a:r>
              <a:rPr lang="en-US" sz="2000" dirty="0">
                <a:effectLst/>
                <a:ea typeface="MS Mincho" panose="02020609040205080304" pitchFamily="49" charset="-128"/>
              </a:rPr>
              <a:t>Budget 2019: Government’s intention to move forward on three foundational elements of National Pharmacare:</a:t>
            </a:r>
          </a:p>
          <a:p>
            <a:pPr lvl="1"/>
            <a:r>
              <a:rPr lang="en-US" sz="1800" dirty="0">
                <a:effectLst/>
                <a:ea typeface="MS Mincho" panose="02020609040205080304" pitchFamily="49" charset="-128"/>
              </a:rPr>
              <a:t>creation of a Canadian drug agency</a:t>
            </a:r>
          </a:p>
          <a:p>
            <a:pPr lvl="1"/>
            <a:r>
              <a:rPr lang="en-US" sz="1800" dirty="0">
                <a:effectLst/>
                <a:ea typeface="MS Mincho" panose="02020609040205080304" pitchFamily="49" charset="-128"/>
              </a:rPr>
              <a:t>development of a national formulary </a:t>
            </a:r>
          </a:p>
          <a:p>
            <a:pPr lvl="1"/>
            <a:r>
              <a:rPr lang="en-US" sz="1800" dirty="0">
                <a:effectLst/>
                <a:ea typeface="MS Mincho" panose="02020609040205080304" pitchFamily="49" charset="-128"/>
              </a:rPr>
              <a:t>national strategy for high-cost drugs for rare diseases</a:t>
            </a:r>
          </a:p>
          <a:p>
            <a:pPr marL="457200" lvl="1" indent="0">
              <a:buNone/>
            </a:pPr>
            <a:endParaRPr lang="en-US" sz="1800" dirty="0">
              <a:effectLst/>
              <a:ea typeface="MS Mincho" panose="02020609040205080304" pitchFamily="49" charset="-128"/>
            </a:endParaRPr>
          </a:p>
          <a:p>
            <a:r>
              <a:rPr lang="en-CA" sz="2000" dirty="0">
                <a:ea typeface="MS Mincho" panose="02020609040205080304" pitchFamily="49" charset="-128"/>
              </a:rPr>
              <a:t>C</a:t>
            </a:r>
            <a:r>
              <a:rPr lang="en-CA" sz="2000" dirty="0">
                <a:effectLst/>
                <a:ea typeface="MS Mincho" panose="02020609040205080304" pitchFamily="49" charset="-128"/>
              </a:rPr>
              <a:t>reation of a national universal pharmacare program by the end of </a:t>
            </a:r>
            <a:r>
              <a:rPr lang="en-CA" sz="2000" strike="sngStrike" dirty="0">
                <a:effectLst/>
                <a:ea typeface="MS Mincho" panose="02020609040205080304" pitchFamily="49" charset="-128"/>
              </a:rPr>
              <a:t>2023</a:t>
            </a:r>
            <a:r>
              <a:rPr lang="en-CA" sz="2000" dirty="0">
                <a:effectLst/>
                <a:ea typeface="MS Mincho" panose="02020609040205080304" pitchFamily="49" charset="-128"/>
              </a:rPr>
              <a:t> </a:t>
            </a:r>
            <a:r>
              <a:rPr lang="en-CA" sz="2000" dirty="0">
                <a:solidFill>
                  <a:srgbClr val="AF272F"/>
                </a:solidFill>
                <a:ea typeface="MS Mincho" panose="02020609040205080304" pitchFamily="49" charset="-128"/>
              </a:rPr>
              <a:t>March 2024 </a:t>
            </a:r>
            <a:r>
              <a:rPr lang="en-CA" sz="2000" dirty="0">
                <a:effectLst/>
                <a:ea typeface="MS Mincho" panose="02020609040205080304" pitchFamily="49" charset="-128"/>
              </a:rPr>
              <a:t>is a condition of the House of Commons supply-and-confidence agreement between the Liberals and the NDP</a:t>
            </a:r>
            <a:endParaRPr lang="en-CA" sz="20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Date Placeholder 3"/>
          <p:cNvSpPr>
            <a:spLocks noGrp="1"/>
          </p:cNvSpPr>
          <p:nvPr>
            <p:ph type="dt" sz="half" idx="10"/>
            <p:custDataLst>
              <p:tags r:id="rId3"/>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4"/>
            </p:custDataLst>
          </p:nvPr>
        </p:nvSpPr>
        <p:spPr/>
        <p:txBody>
          <a:bodyPr/>
          <a:lstStyle/>
          <a:p>
            <a:fld id="{43304DBA-0356-584F-A250-B7FAF5BC4EA3}" type="slidenum">
              <a:rPr lang="en-US" smtClean="0"/>
              <a:pPr/>
              <a:t>3</a:t>
            </a:fld>
            <a:endParaRPr lang="en-US" dirty="0"/>
          </a:p>
        </p:txBody>
      </p:sp>
      <p:sp>
        <p:nvSpPr>
          <p:cNvPr id="6" name="TextBox 5"/>
          <p:cNvSpPr txBox="1"/>
          <p:nvPr>
            <p:custDataLst>
              <p:tags r:id="rId5"/>
            </p:custDataLst>
          </p:nvPr>
        </p:nvSpPr>
        <p:spPr>
          <a:xfrm>
            <a:off x="2568388" y="199016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514152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Beneficiaries</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a:xfrm>
            <a:off x="411480" y="1688406"/>
            <a:ext cx="8206740" cy="4460934"/>
          </a:xfrm>
        </p:spPr>
        <p:txBody>
          <a:bodyPr>
            <a:noAutofit/>
          </a:bodyPr>
          <a:lstStyle/>
          <a:p>
            <a:endParaRPr lang="en-CA" sz="2000" dirty="0">
              <a:solidFill>
                <a:srgbClr val="000000"/>
              </a:solidFill>
            </a:endParaRPr>
          </a:p>
          <a:p>
            <a:r>
              <a:rPr lang="en-CA" sz="2000" dirty="0">
                <a:solidFill>
                  <a:srgbClr val="000000"/>
                </a:solidFill>
              </a:rPr>
              <a:t>In 2024-25, we estimate:</a:t>
            </a:r>
          </a:p>
          <a:p>
            <a:pPr lvl="1"/>
            <a:r>
              <a:rPr lang="en-US" sz="2000" dirty="0"/>
              <a:t> 75,500 will benefit from diabetes drug coverage from Bill C-64</a:t>
            </a:r>
          </a:p>
          <a:p>
            <a:pPr lvl="1"/>
            <a:r>
              <a:rPr lang="en-US" sz="2000" dirty="0"/>
              <a:t> 530,500 will benefit from contraceptives coverage from Bill C-64</a:t>
            </a:r>
            <a:endParaRPr lang="en-US" sz="2000" dirty="0">
              <a:solidFill>
                <a:srgbClr val="000000"/>
              </a:solidFill>
            </a:endParaRPr>
          </a:p>
          <a:p>
            <a:pPr marL="457200" lvl="1" indent="0">
              <a:buNone/>
            </a:pPr>
            <a:endParaRPr lang="en-CA" sz="2000" dirty="0">
              <a:solidFill>
                <a:srgbClr val="000000"/>
              </a:solidFill>
            </a:endParaRPr>
          </a:p>
          <a:p>
            <a:r>
              <a:rPr lang="en-CA" sz="2000" dirty="0">
                <a:solidFill>
                  <a:srgbClr val="000000"/>
                </a:solidFill>
              </a:rPr>
              <a:t>Those who have public or private coverage may also benefit from this program (co-pay, deductible)</a:t>
            </a:r>
          </a:p>
          <a:p>
            <a:pPr lvl="1"/>
            <a:endParaRPr lang="en-US" sz="2000" dirty="0"/>
          </a:p>
          <a:p>
            <a:pPr lvl="1"/>
            <a:endParaRPr lang="en-US" sz="2000" dirty="0"/>
          </a:p>
        </p:txBody>
      </p:sp>
      <p:sp>
        <p:nvSpPr>
          <p:cNvPr id="4" name="Date Placeholder 3"/>
          <p:cNvSpPr>
            <a:spLocks noGrp="1"/>
          </p:cNvSpPr>
          <p:nvPr>
            <p:ph type="dt" sz="half" idx="10"/>
            <p:custDataLst>
              <p:tags r:id="rId3"/>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4"/>
            </p:custDataLst>
          </p:nvPr>
        </p:nvSpPr>
        <p:spPr/>
        <p:txBody>
          <a:bodyPr/>
          <a:lstStyle/>
          <a:p>
            <a:fld id="{43304DBA-0356-584F-A250-B7FAF5BC4EA3}" type="slidenum">
              <a:rPr lang="en-US" smtClean="0"/>
              <a:pPr/>
              <a:t>30</a:t>
            </a:fld>
            <a:endParaRPr lang="en-US" dirty="0"/>
          </a:p>
        </p:txBody>
      </p:sp>
      <p:sp>
        <p:nvSpPr>
          <p:cNvPr id="6" name="TextBox 5"/>
          <p:cNvSpPr txBox="1"/>
          <p:nvPr>
            <p:custDataLst>
              <p:tags r:id="rId5"/>
            </p:custDataLst>
          </p:nvPr>
        </p:nvSpPr>
        <p:spPr>
          <a:xfrm>
            <a:off x="2568388" y="199016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595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Public Plans’ Coverage Rates</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a:xfrm>
            <a:off x="123444" y="1675154"/>
            <a:ext cx="8391906" cy="673175"/>
          </a:xfrm>
        </p:spPr>
        <p:txBody>
          <a:bodyPr>
            <a:noAutofit/>
          </a:bodyPr>
          <a:lstStyle/>
          <a:p>
            <a:pPr marL="457200" lvl="1" indent="0">
              <a:buNone/>
            </a:pPr>
            <a:r>
              <a:rPr lang="en-US" sz="2000" dirty="0"/>
              <a:t>Average coverage rates by jurisdiction in 2021-22 for drugs listed on Bill C-64 formulary</a:t>
            </a:r>
          </a:p>
          <a:p>
            <a:pPr lvl="1"/>
            <a:endParaRPr lang="en-US" sz="1600" dirty="0"/>
          </a:p>
          <a:p>
            <a:endParaRPr lang="en-US" sz="2000" dirty="0"/>
          </a:p>
        </p:txBody>
      </p:sp>
      <p:sp>
        <p:nvSpPr>
          <p:cNvPr id="4" name="Date Placeholder 3"/>
          <p:cNvSpPr>
            <a:spLocks noGrp="1"/>
          </p:cNvSpPr>
          <p:nvPr>
            <p:ph type="dt" sz="half" idx="10"/>
            <p:custDataLst>
              <p:tags r:id="rId3"/>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4"/>
            </p:custDataLst>
          </p:nvPr>
        </p:nvSpPr>
        <p:spPr/>
        <p:txBody>
          <a:bodyPr/>
          <a:lstStyle/>
          <a:p>
            <a:fld id="{43304DBA-0356-584F-A250-B7FAF5BC4EA3}" type="slidenum">
              <a:rPr lang="en-US" smtClean="0"/>
              <a:pPr/>
              <a:t>31</a:t>
            </a:fld>
            <a:endParaRPr lang="en-US" dirty="0"/>
          </a:p>
        </p:txBody>
      </p:sp>
      <p:sp>
        <p:nvSpPr>
          <p:cNvPr id="6" name="TextBox 5"/>
          <p:cNvSpPr txBox="1"/>
          <p:nvPr>
            <p:custDataLst>
              <p:tags r:id="rId5"/>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9" name="Table 8">
            <a:extLst>
              <a:ext uri="{FF2B5EF4-FFF2-40B4-BE49-F238E27FC236}">
                <a16:creationId xmlns:a16="http://schemas.microsoft.com/office/drawing/2014/main" id="{38861977-89D2-08D9-3528-9853DECED0A6}"/>
              </a:ext>
            </a:extLst>
          </p:cNvPr>
          <p:cNvGraphicFramePr>
            <a:graphicFrameLocks noGrp="1"/>
          </p:cNvGraphicFramePr>
          <p:nvPr>
            <p:custDataLst>
              <p:tags r:id="rId6"/>
            </p:custDataLst>
          </p:nvPr>
        </p:nvGraphicFramePr>
        <p:xfrm>
          <a:off x="1264430" y="2466814"/>
          <a:ext cx="6615140" cy="3485647"/>
        </p:xfrm>
        <a:graphic>
          <a:graphicData uri="http://schemas.openxmlformats.org/drawingml/2006/table">
            <a:tbl>
              <a:tblPr firstRow="1" firstCol="1"/>
              <a:tblGrid>
                <a:gridCol w="3207182">
                  <a:extLst>
                    <a:ext uri="{9D8B030D-6E8A-4147-A177-3AD203B41FA5}">
                      <a16:colId xmlns:a16="http://schemas.microsoft.com/office/drawing/2014/main" val="2314078699"/>
                    </a:ext>
                  </a:extLst>
                </a:gridCol>
                <a:gridCol w="3407958">
                  <a:extLst>
                    <a:ext uri="{9D8B030D-6E8A-4147-A177-3AD203B41FA5}">
                      <a16:colId xmlns:a16="http://schemas.microsoft.com/office/drawing/2014/main" val="1554848974"/>
                    </a:ext>
                  </a:extLst>
                </a:gridCol>
              </a:tblGrid>
              <a:tr h="434904">
                <a:tc>
                  <a:txBody>
                    <a:bodyPr/>
                    <a:lstStyle/>
                    <a:p>
                      <a:pPr algn="ctr" fontAlgn="b"/>
                      <a:r>
                        <a:rPr lang="en-CA" sz="2000" b="1" i="0" u="none" strike="noStrike" dirty="0">
                          <a:solidFill>
                            <a:srgbClr val="000000"/>
                          </a:solidFill>
                          <a:effectLst/>
                          <a:latin typeface="Arial" panose="020B0604020202020204" pitchFamily="34" charset="0"/>
                          <a:cs typeface="Arial" panose="020B0604020202020204" pitchFamily="34" charset="0"/>
                        </a:rPr>
                        <a:t>Jurisdiction</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1" i="0" u="none" strike="noStrike" dirty="0">
                          <a:solidFill>
                            <a:srgbClr val="000000"/>
                          </a:solidFill>
                          <a:effectLst/>
                          <a:latin typeface="Arial"/>
                          <a:cs typeface="Arial"/>
                        </a:rPr>
                        <a:t>Average coverage rate</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25520297"/>
                  </a:ext>
                </a:extLst>
              </a:tr>
              <a:tr h="307543">
                <a:tc>
                  <a:txBody>
                    <a:bodyPr/>
                    <a:lstStyle/>
                    <a:p>
                      <a:pPr algn="ctr" fontAlgn="b"/>
                      <a:r>
                        <a:rPr lang="en-CA" sz="2000" b="0" i="0" u="none" strike="noStrike" dirty="0">
                          <a:solidFill>
                            <a:srgbClr val="000000"/>
                          </a:solidFill>
                          <a:effectLst/>
                          <a:latin typeface="Arial" panose="020B0604020202020204" pitchFamily="34" charset="0"/>
                          <a:cs typeface="Arial" panose="020B0604020202020204" pitchFamily="34" charset="0"/>
                        </a:rPr>
                        <a:t>BC</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32%</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70609794"/>
                  </a:ext>
                </a:extLst>
              </a:tr>
              <a:tr h="248238">
                <a:tc>
                  <a:txBody>
                    <a:bodyPr/>
                    <a:lstStyle/>
                    <a:p>
                      <a:pPr algn="ctr" fontAlgn="b"/>
                      <a:r>
                        <a:rPr lang="en-CA" sz="2000" b="0" i="0" u="none" strike="noStrike" dirty="0">
                          <a:solidFill>
                            <a:srgbClr val="000000"/>
                          </a:solidFill>
                          <a:effectLst/>
                          <a:latin typeface="Arial" panose="020B0604020202020204" pitchFamily="34" charset="0"/>
                          <a:cs typeface="Arial" panose="020B0604020202020204" pitchFamily="34" charset="0"/>
                        </a:rPr>
                        <a:t>AB</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74%</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717208251"/>
                  </a:ext>
                </a:extLst>
              </a:tr>
              <a:tr h="293902">
                <a:tc>
                  <a:txBody>
                    <a:bodyPr/>
                    <a:lstStyle/>
                    <a:p>
                      <a:pPr algn="ctr" fontAlgn="b"/>
                      <a:r>
                        <a:rPr lang="en-CA" sz="2000" b="0" i="0" u="none" strike="noStrike" dirty="0">
                          <a:solidFill>
                            <a:srgbClr val="000000"/>
                          </a:solidFill>
                          <a:effectLst/>
                          <a:latin typeface="Arial"/>
                          <a:cs typeface="Arial"/>
                        </a:rPr>
                        <a:t>SK</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27%</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200396559"/>
                  </a:ext>
                </a:extLst>
              </a:tr>
              <a:tr h="259205">
                <a:tc>
                  <a:txBody>
                    <a:bodyPr/>
                    <a:lstStyle/>
                    <a:p>
                      <a:pPr algn="ctr" fontAlgn="b"/>
                      <a:r>
                        <a:rPr lang="en-CA" sz="2000" b="0" i="0" u="none" strike="noStrike" dirty="0">
                          <a:solidFill>
                            <a:srgbClr val="000000"/>
                          </a:solidFill>
                          <a:effectLst/>
                          <a:latin typeface="Arial"/>
                          <a:cs typeface="Arial"/>
                        </a:rPr>
                        <a:t>MB</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20%</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457602370"/>
                  </a:ext>
                </a:extLst>
              </a:tr>
              <a:tr h="294108">
                <a:tc>
                  <a:txBody>
                    <a:bodyPr/>
                    <a:lstStyle/>
                    <a:p>
                      <a:pPr algn="ctr" fontAlgn="b"/>
                      <a:r>
                        <a:rPr lang="en-CA" sz="2000" b="0" i="0" u="none" strike="noStrike" dirty="0">
                          <a:solidFill>
                            <a:srgbClr val="000000"/>
                          </a:solidFill>
                          <a:effectLst/>
                          <a:latin typeface="Arial" panose="020B0604020202020204" pitchFamily="34" charset="0"/>
                          <a:cs typeface="Arial" panose="020B0604020202020204" pitchFamily="34" charset="0"/>
                        </a:rPr>
                        <a:t>ON</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92%</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334253681"/>
                  </a:ext>
                </a:extLst>
              </a:tr>
              <a:tr h="294108">
                <a:tc>
                  <a:txBody>
                    <a:bodyPr/>
                    <a:lstStyle/>
                    <a:p>
                      <a:pPr algn="ctr" fontAlgn="b"/>
                      <a:r>
                        <a:rPr lang="en-CA" sz="2000" b="0" i="0" u="none" strike="noStrike" dirty="0">
                          <a:solidFill>
                            <a:srgbClr val="000000"/>
                          </a:solidFill>
                          <a:effectLst/>
                          <a:latin typeface="Arial"/>
                          <a:cs typeface="Arial"/>
                        </a:rPr>
                        <a:t>QC</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NA</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342332465"/>
                  </a:ext>
                </a:extLst>
              </a:tr>
              <a:tr h="294108">
                <a:tc>
                  <a:txBody>
                    <a:bodyPr/>
                    <a:lstStyle/>
                    <a:p>
                      <a:pPr algn="ctr" fontAlgn="b"/>
                      <a:r>
                        <a:rPr lang="en-CA" sz="2000" b="0" i="0" u="none" strike="noStrike" dirty="0">
                          <a:solidFill>
                            <a:srgbClr val="000000"/>
                          </a:solidFill>
                          <a:effectLst/>
                          <a:latin typeface="Arial"/>
                          <a:cs typeface="Arial"/>
                        </a:rPr>
                        <a:t>NB</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92%</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546205143"/>
                  </a:ext>
                </a:extLst>
              </a:tr>
              <a:tr h="294108">
                <a:tc>
                  <a:txBody>
                    <a:bodyPr/>
                    <a:lstStyle/>
                    <a:p>
                      <a:pPr algn="ctr" fontAlgn="b"/>
                      <a:r>
                        <a:rPr lang="en-CA" sz="2000" b="0" i="0" u="none" strike="noStrike" dirty="0">
                          <a:solidFill>
                            <a:srgbClr val="000000"/>
                          </a:solidFill>
                          <a:effectLst/>
                          <a:latin typeface="Arial"/>
                          <a:cs typeface="Arial"/>
                        </a:rPr>
                        <a:t>PE</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60%</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61557148"/>
                  </a:ext>
                </a:extLst>
              </a:tr>
              <a:tr h="294108">
                <a:tc>
                  <a:txBody>
                    <a:bodyPr/>
                    <a:lstStyle/>
                    <a:p>
                      <a:pPr algn="ctr" fontAlgn="b"/>
                      <a:r>
                        <a:rPr lang="en-CA" sz="2000" b="0" i="0" u="none" strike="noStrike" dirty="0">
                          <a:solidFill>
                            <a:srgbClr val="000000"/>
                          </a:solidFill>
                          <a:effectLst/>
                          <a:latin typeface="Arial"/>
                          <a:cs typeface="Arial"/>
                        </a:rPr>
                        <a:t>NS</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77%</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461344338"/>
                  </a:ext>
                </a:extLst>
              </a:tr>
              <a:tr h="294108">
                <a:tc>
                  <a:txBody>
                    <a:bodyPr/>
                    <a:lstStyle/>
                    <a:p>
                      <a:pPr algn="ctr" fontAlgn="b"/>
                      <a:r>
                        <a:rPr lang="en-CA" sz="2000" b="0" i="0" u="none" strike="noStrike" dirty="0">
                          <a:solidFill>
                            <a:srgbClr val="000000"/>
                          </a:solidFill>
                          <a:effectLst/>
                          <a:latin typeface="Arial"/>
                          <a:cs typeface="Arial"/>
                        </a:rPr>
                        <a:t>NL</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fontAlgn="b"/>
                      <a:r>
                        <a:rPr lang="en-CA" sz="2000" b="0" i="0" u="none" strike="noStrike" kern="1200" dirty="0">
                          <a:solidFill>
                            <a:srgbClr val="000000"/>
                          </a:solidFill>
                          <a:effectLst/>
                          <a:latin typeface="Arial" panose="020B0604020202020204" pitchFamily="34" charset="0"/>
                          <a:ea typeface="+mn-ea"/>
                          <a:cs typeface="Arial" panose="020B0604020202020204" pitchFamily="34" charset="0"/>
                        </a:rPr>
                        <a:t>82%</a:t>
                      </a:r>
                    </a:p>
                  </a:txBody>
                  <a:tcPr marL="0" marR="0" marT="0" marB="0" anchor="b">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192700763"/>
                  </a:ext>
                </a:extLst>
              </a:tr>
            </a:tbl>
          </a:graphicData>
        </a:graphic>
      </p:graphicFrame>
      <p:sp>
        <p:nvSpPr>
          <p:cNvPr id="2" name="Content Placeholder 7">
            <a:extLst>
              <a:ext uri="{FF2B5EF4-FFF2-40B4-BE49-F238E27FC236}">
                <a16:creationId xmlns:a16="http://schemas.microsoft.com/office/drawing/2014/main" id="{B50FCA1D-CF78-213E-AFB6-A5365F7BA951}"/>
              </a:ext>
            </a:extLst>
          </p:cNvPr>
          <p:cNvSpPr txBox="1">
            <a:spLocks/>
          </p:cNvSpPr>
          <p:nvPr>
            <p:custDataLst>
              <p:tags r:id="rId7"/>
            </p:custDataLst>
          </p:nvPr>
        </p:nvSpPr>
        <p:spPr>
          <a:xfrm>
            <a:off x="628650" y="6127748"/>
            <a:ext cx="7797720" cy="36512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rgbClr val="AF272F"/>
              </a:buClr>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AF272F"/>
              </a:buClr>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Arial"/>
                <a:cs typeface="Arial"/>
              </a:rPr>
              <a:t>Source: PBO using data from CIHI.</a:t>
            </a:r>
            <a:endParaRPr lang="en-US" dirty="0"/>
          </a:p>
        </p:txBody>
      </p:sp>
    </p:spTree>
    <p:extLst>
      <p:ext uri="{BB962C8B-B14F-4D97-AF65-F5344CB8AC3E}">
        <p14:creationId xmlns:p14="http://schemas.microsoft.com/office/powerpoint/2010/main" val="1588567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A9689E-C451-8B44-8D6B-9AADF0CAD10F}"/>
              </a:ext>
            </a:extLst>
          </p:cNvPr>
          <p:cNvSpPr>
            <a:spLocks noGrp="1"/>
          </p:cNvSpPr>
          <p:nvPr>
            <p:ph type="body" sz="quarter" idx="13"/>
            <p:custDataLst>
              <p:tags r:id="rId1"/>
            </p:custDataLst>
          </p:nvPr>
        </p:nvSpPr>
        <p:spPr/>
        <p:txBody>
          <a:bodyPr>
            <a:normAutofit fontScale="92500" lnSpcReduction="10000"/>
          </a:bodyPr>
          <a:lstStyle/>
          <a:p>
            <a:r>
              <a:rPr lang="en-US" dirty="0"/>
              <a:t>Thank you!</a:t>
            </a:r>
          </a:p>
        </p:txBody>
      </p:sp>
    </p:spTree>
    <p:extLst>
      <p:ext uri="{BB962C8B-B14F-4D97-AF65-F5344CB8AC3E}">
        <p14:creationId xmlns:p14="http://schemas.microsoft.com/office/powerpoint/2010/main" val="1484382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D0BC6D0-4CE6-8A88-6937-A6A5C358C5E3}"/>
              </a:ext>
            </a:extLst>
          </p:cNvPr>
          <p:cNvSpPr>
            <a:spLocks noGrp="1"/>
          </p:cNvSpPr>
          <p:nvPr>
            <p:ph type="body" sz="quarter" idx="13"/>
            <p:custDataLst>
              <p:tags r:id="rId1"/>
            </p:custDataLst>
          </p:nvPr>
        </p:nvSpPr>
        <p:spPr/>
        <p:txBody>
          <a:bodyPr>
            <a:normAutofit fontScale="77500" lnSpcReduction="20000"/>
          </a:bodyPr>
          <a:lstStyle/>
          <a:p>
            <a:r>
              <a:rPr lang="en-US" dirty="0"/>
              <a:t>Extra slides for information only</a:t>
            </a:r>
            <a:endParaRPr lang="en-CA" dirty="0"/>
          </a:p>
        </p:txBody>
      </p:sp>
      <p:sp>
        <p:nvSpPr>
          <p:cNvPr id="3" name="Text Placeholder 2">
            <a:extLst>
              <a:ext uri="{FF2B5EF4-FFF2-40B4-BE49-F238E27FC236}">
                <a16:creationId xmlns:a16="http://schemas.microsoft.com/office/drawing/2014/main" id="{F9DF3118-5FCB-8473-9CF9-9963945B35F0}"/>
              </a:ext>
            </a:extLst>
          </p:cNvPr>
          <p:cNvSpPr>
            <a:spLocks noGrp="1"/>
          </p:cNvSpPr>
          <p:nvPr>
            <p:ph type="body" sz="quarter" idx="14"/>
            <p:custDataLst>
              <p:tags r:id="rId2"/>
            </p:custDataLst>
          </p:nvPr>
        </p:nvSpPr>
        <p:spPr/>
        <p:txBody>
          <a:bodyPr>
            <a:normAutofit lnSpcReduction="10000"/>
          </a:bodyPr>
          <a:lstStyle/>
          <a:p>
            <a:endParaRPr lang="en-CA"/>
          </a:p>
        </p:txBody>
      </p:sp>
    </p:spTree>
    <p:extLst>
      <p:ext uri="{BB962C8B-B14F-4D97-AF65-F5344CB8AC3E}">
        <p14:creationId xmlns:p14="http://schemas.microsoft.com/office/powerpoint/2010/main" val="1778451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Appendix A: Cost growth factors</a:t>
            </a:r>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34</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2" name="Table 1">
            <a:extLst>
              <a:ext uri="{FF2B5EF4-FFF2-40B4-BE49-F238E27FC236}">
                <a16:creationId xmlns:a16="http://schemas.microsoft.com/office/drawing/2014/main" id="{B63AF12A-CCC2-A9DB-E17F-9263C953D1E1}"/>
              </a:ext>
            </a:extLst>
          </p:cNvPr>
          <p:cNvGraphicFramePr>
            <a:graphicFrameLocks noGrp="1"/>
          </p:cNvGraphicFramePr>
          <p:nvPr>
            <p:custDataLst>
              <p:tags r:id="rId5"/>
            </p:custDataLst>
            <p:extLst>
              <p:ext uri="{D42A27DB-BD31-4B8C-83A1-F6EECF244321}">
                <p14:modId xmlns:p14="http://schemas.microsoft.com/office/powerpoint/2010/main" val="3077917096"/>
              </p:ext>
            </p:extLst>
          </p:nvPr>
        </p:nvGraphicFramePr>
        <p:xfrm>
          <a:off x="308921" y="1717589"/>
          <a:ext cx="8526158" cy="4460785"/>
        </p:xfrm>
        <a:graphic>
          <a:graphicData uri="http://schemas.openxmlformats.org/drawingml/2006/table">
            <a:tbl>
              <a:tblPr firstRow="1" firstCol="1"/>
              <a:tblGrid>
                <a:gridCol w="600664">
                  <a:extLst>
                    <a:ext uri="{9D8B030D-6E8A-4147-A177-3AD203B41FA5}">
                      <a16:colId xmlns:a16="http://schemas.microsoft.com/office/drawing/2014/main" val="1437134920"/>
                    </a:ext>
                  </a:extLst>
                </a:gridCol>
                <a:gridCol w="993198">
                  <a:extLst>
                    <a:ext uri="{9D8B030D-6E8A-4147-A177-3AD203B41FA5}">
                      <a16:colId xmlns:a16="http://schemas.microsoft.com/office/drawing/2014/main" val="877891593"/>
                    </a:ext>
                  </a:extLst>
                </a:gridCol>
                <a:gridCol w="870873">
                  <a:extLst>
                    <a:ext uri="{9D8B030D-6E8A-4147-A177-3AD203B41FA5}">
                      <a16:colId xmlns:a16="http://schemas.microsoft.com/office/drawing/2014/main" val="746082838"/>
                    </a:ext>
                  </a:extLst>
                </a:gridCol>
                <a:gridCol w="1133778">
                  <a:extLst>
                    <a:ext uri="{9D8B030D-6E8A-4147-A177-3AD203B41FA5}">
                      <a16:colId xmlns:a16="http://schemas.microsoft.com/office/drawing/2014/main" val="54275197"/>
                    </a:ext>
                  </a:extLst>
                </a:gridCol>
                <a:gridCol w="912865">
                  <a:extLst>
                    <a:ext uri="{9D8B030D-6E8A-4147-A177-3AD203B41FA5}">
                      <a16:colId xmlns:a16="http://schemas.microsoft.com/office/drawing/2014/main" val="1070952981"/>
                    </a:ext>
                  </a:extLst>
                </a:gridCol>
                <a:gridCol w="852616">
                  <a:extLst>
                    <a:ext uri="{9D8B030D-6E8A-4147-A177-3AD203B41FA5}">
                      <a16:colId xmlns:a16="http://schemas.microsoft.com/office/drawing/2014/main" val="495698980"/>
                    </a:ext>
                  </a:extLst>
                </a:gridCol>
                <a:gridCol w="985893">
                  <a:extLst>
                    <a:ext uri="{9D8B030D-6E8A-4147-A177-3AD203B41FA5}">
                      <a16:colId xmlns:a16="http://schemas.microsoft.com/office/drawing/2014/main" val="45873435"/>
                    </a:ext>
                  </a:extLst>
                </a:gridCol>
                <a:gridCol w="1139256">
                  <a:extLst>
                    <a:ext uri="{9D8B030D-6E8A-4147-A177-3AD203B41FA5}">
                      <a16:colId xmlns:a16="http://schemas.microsoft.com/office/drawing/2014/main" val="1803473203"/>
                    </a:ext>
                  </a:extLst>
                </a:gridCol>
                <a:gridCol w="1037015">
                  <a:extLst>
                    <a:ext uri="{9D8B030D-6E8A-4147-A177-3AD203B41FA5}">
                      <a16:colId xmlns:a16="http://schemas.microsoft.com/office/drawing/2014/main" val="2469221928"/>
                    </a:ext>
                  </a:extLst>
                </a:gridCol>
              </a:tblGrid>
              <a:tr h="573454">
                <a:tc>
                  <a:txBody>
                    <a:bodyPr/>
                    <a:lstStyle/>
                    <a:p>
                      <a:pPr algn="ctr"/>
                      <a:r>
                        <a:rPr lang="en-CA" sz="1600">
                          <a:effectLst/>
                          <a:latin typeface="Segoe UI Semibold" panose="020B0702040204020203" pitchFamily="34" charset="0"/>
                          <a:ea typeface="DengXian" panose="02010600030101010101" pitchFamily="2" charset="-122"/>
                          <a:cs typeface="Arial" panose="020B0604020202020204" pitchFamily="34" charset="0"/>
                        </a:rPr>
                        <a:t> </a:t>
                      </a: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Volume</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Price</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Population</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Drug-mix</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DAA</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COVID-19</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Dispensing fees</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tc>
                  <a:txBody>
                    <a:bodyPr/>
                    <a:lstStyle/>
                    <a:p>
                      <a:pPr algn="ctr"/>
                      <a:r>
                        <a:rPr lang="en-CA" sz="1600" dirty="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Markups</a:t>
                      </a:r>
                      <a:endParaRPr lang="en-CA" sz="1600" dirty="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F7FAFC"/>
                    </a:solidFill>
                  </a:tcPr>
                </a:tc>
                <a:extLst>
                  <a:ext uri="{0D108BD9-81ED-4DB2-BD59-A6C34878D82A}">
                    <a16:rowId xmlns:a16="http://schemas.microsoft.com/office/drawing/2014/main" val="739411726"/>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BC</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455165507"/>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AB</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4%</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5%</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891104490"/>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SK</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5%</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4203386429"/>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MB</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dirty="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6%</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94252190"/>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ON</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6%</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239961391"/>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QC</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5%</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547229860"/>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NB</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6%</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580154236"/>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NS</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5%</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2673597307"/>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PE</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5%</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6%</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3147027720"/>
                  </a:ext>
                </a:extLst>
              </a:tr>
              <a:tr h="30793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NL</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171470855"/>
                  </a:ext>
                </a:extLst>
              </a:tr>
              <a:tr h="808021">
                <a:tc>
                  <a:txBody>
                    <a:bodyPr/>
                    <a:lstStyle/>
                    <a:p>
                      <a:pPr algn="ctr"/>
                      <a:r>
                        <a:rPr lang="en-CA" sz="1600">
                          <a:solidFill>
                            <a:srgbClr val="000000"/>
                          </a:solidFill>
                          <a:effectLst/>
                          <a:latin typeface="Segoe UI Semibold" panose="020B0702040204020203" pitchFamily="34" charset="0"/>
                          <a:ea typeface="DengXian" panose="02010600030101010101" pitchFamily="2" charset="-122"/>
                          <a:cs typeface="Arial" panose="020B0604020202020204" pitchFamily="34" charset="0"/>
                        </a:rPr>
                        <a:t>Non-public</a:t>
                      </a:r>
                      <a:endParaRPr lang="en-CA" sz="1600">
                        <a:effectLst/>
                        <a:latin typeface="Segoe UI Semibold" panose="020B0702040204020203" pitchFamily="34" charset="0"/>
                        <a:ea typeface="DengXian" panose="02010600030101010101" pitchFamily="2" charset="-122"/>
                        <a:cs typeface="Arial" panose="020B0604020202020204" pitchFamily="34" charset="0"/>
                      </a:endParaRPr>
                    </a:p>
                  </a:txBody>
                  <a:tcPr marL="14605" marR="14605" marT="14605" marB="14605">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solidFill>
                      <a:srgbClr val="EDF2F7"/>
                    </a:solidFill>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1%</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-2%</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5%</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0%</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a:effectLst/>
                          <a:latin typeface="Segoe UI" panose="020B0502040204020203" pitchFamily="34" charset="0"/>
                          <a:ea typeface="DengXian" panose="02010600030101010101" pitchFamily="2" charset="-122"/>
                          <a:cs typeface="Arial" panose="020B0604020202020204" pitchFamily="34" charset="0"/>
                        </a:rPr>
                        <a:t>6%</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tc>
                  <a:txBody>
                    <a:bodyPr/>
                    <a:lstStyle/>
                    <a:p>
                      <a:pPr algn="ctr"/>
                      <a:r>
                        <a:rPr lang="en-CA" sz="1600" dirty="0">
                          <a:effectLst/>
                          <a:latin typeface="Segoe UI" panose="020B0502040204020203" pitchFamily="34" charset="0"/>
                          <a:ea typeface="DengXian" panose="02010600030101010101" pitchFamily="2" charset="-122"/>
                          <a:cs typeface="Arial" panose="020B0604020202020204" pitchFamily="34" charset="0"/>
                        </a:rPr>
                        <a:t>3%</a:t>
                      </a:r>
                    </a:p>
                  </a:txBody>
                  <a:tcPr marL="14605" marR="14605" marT="14605" marB="14605" anchor="ctr">
                    <a:lnL w="12700" cap="flat" cmpd="sng" algn="ctr">
                      <a:solidFill>
                        <a:srgbClr val="2D3748"/>
                      </a:solidFill>
                      <a:prstDash val="solid"/>
                      <a:round/>
                      <a:headEnd type="none" w="med" len="med"/>
                      <a:tailEnd type="none" w="med" len="med"/>
                    </a:lnL>
                    <a:lnR w="12700" cap="flat" cmpd="sng" algn="ctr">
                      <a:solidFill>
                        <a:srgbClr val="2D3748"/>
                      </a:solidFill>
                      <a:prstDash val="solid"/>
                      <a:round/>
                      <a:headEnd type="none" w="med" len="med"/>
                      <a:tailEnd type="none" w="med" len="med"/>
                    </a:lnR>
                    <a:lnT w="12700" cap="flat" cmpd="sng" algn="ctr">
                      <a:solidFill>
                        <a:srgbClr val="2D3748"/>
                      </a:solidFill>
                      <a:prstDash val="solid"/>
                      <a:round/>
                      <a:headEnd type="none" w="med" len="med"/>
                      <a:tailEnd type="none" w="med" len="med"/>
                    </a:lnT>
                    <a:lnB w="12700" cap="flat" cmpd="sng" algn="ctr">
                      <a:solidFill>
                        <a:srgbClr val="2D3748"/>
                      </a:solidFill>
                      <a:prstDash val="solid"/>
                      <a:round/>
                      <a:headEnd type="none" w="med" len="med"/>
                      <a:tailEnd type="none" w="med" len="med"/>
                    </a:lnB>
                  </a:tcPr>
                </a:tc>
                <a:extLst>
                  <a:ext uri="{0D108BD9-81ED-4DB2-BD59-A6C34878D82A}">
                    <a16:rowId xmlns:a16="http://schemas.microsoft.com/office/drawing/2014/main" val="1273298056"/>
                  </a:ext>
                </a:extLst>
              </a:tr>
            </a:tbl>
          </a:graphicData>
        </a:graphic>
      </p:graphicFrame>
    </p:spTree>
    <p:extLst>
      <p:ext uri="{BB962C8B-B14F-4D97-AF65-F5344CB8AC3E}">
        <p14:creationId xmlns:p14="http://schemas.microsoft.com/office/powerpoint/2010/main" val="13939641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a:xfrm>
            <a:off x="228601" y="365127"/>
            <a:ext cx="8915400" cy="1191542"/>
          </a:xfrm>
        </p:spPr>
        <p:txBody>
          <a:bodyPr>
            <a:normAutofit fontScale="90000"/>
          </a:bodyPr>
          <a:lstStyle/>
          <a:p>
            <a:r>
              <a:rPr lang="en-US" dirty="0"/>
              <a:t>Appendix B: </a:t>
            </a:r>
            <a:r>
              <a:rPr lang="en-CA" dirty="0"/>
              <a:t>Percent of Brand-name Drug Dispensed When Generic Is Available, Private and Out-of-Pocket Payer</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35</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34523811-1D0D-EE35-1355-B60CEFA8066E}"/>
              </a:ext>
            </a:extLst>
          </p:cNvPr>
          <p:cNvPicPr>
            <a:picLocks noChangeAspect="1"/>
          </p:cNvPicPr>
          <p:nvPr>
            <p:custDataLst>
              <p:tags r:id="rId5"/>
            </p:custDataLst>
          </p:nvPr>
        </p:nvPicPr>
        <p:blipFill>
          <a:blip r:embed="rId8"/>
          <a:stretch>
            <a:fillRect/>
          </a:stretch>
        </p:blipFill>
        <p:spPr>
          <a:xfrm>
            <a:off x="0" y="1778420"/>
            <a:ext cx="9144000" cy="4342169"/>
          </a:xfrm>
          <a:prstGeom prst="rect">
            <a:avLst/>
          </a:prstGeom>
        </p:spPr>
      </p:pic>
    </p:spTree>
    <p:extLst>
      <p:ext uri="{BB962C8B-B14F-4D97-AF65-F5344CB8AC3E}">
        <p14:creationId xmlns:p14="http://schemas.microsoft.com/office/powerpoint/2010/main" val="16454175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a:xfrm>
            <a:off x="152400" y="365127"/>
            <a:ext cx="8869679" cy="1191542"/>
          </a:xfrm>
        </p:spPr>
        <p:txBody>
          <a:bodyPr>
            <a:normAutofit fontScale="90000"/>
          </a:bodyPr>
          <a:lstStyle/>
          <a:p>
            <a:r>
              <a:rPr lang="en-US" dirty="0"/>
              <a:t>Appendix B: </a:t>
            </a:r>
            <a:r>
              <a:rPr lang="en-CA" dirty="0"/>
              <a:t>Percent of Brand-name Drug Dispensed When Generic Is Available, Public Payer</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36</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46295B2F-E7C1-39C8-ADE4-CA4AE7F3961E}"/>
              </a:ext>
            </a:extLst>
          </p:cNvPr>
          <p:cNvPicPr>
            <a:picLocks noChangeAspect="1"/>
          </p:cNvPicPr>
          <p:nvPr>
            <p:custDataLst>
              <p:tags r:id="rId5"/>
            </p:custDataLst>
          </p:nvPr>
        </p:nvPicPr>
        <p:blipFill>
          <a:blip r:embed="rId8"/>
          <a:stretch>
            <a:fillRect/>
          </a:stretch>
        </p:blipFill>
        <p:spPr>
          <a:xfrm>
            <a:off x="0" y="1739138"/>
            <a:ext cx="9144000" cy="4335732"/>
          </a:xfrm>
          <a:prstGeom prst="rect">
            <a:avLst/>
          </a:prstGeom>
        </p:spPr>
      </p:pic>
    </p:spTree>
    <p:extLst>
      <p:ext uri="{BB962C8B-B14F-4D97-AF65-F5344CB8AC3E}">
        <p14:creationId xmlns:p14="http://schemas.microsoft.com/office/powerpoint/2010/main" val="4154884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normAutofit/>
          </a:bodyPr>
          <a:lstStyle/>
          <a:p>
            <a:r>
              <a:rPr lang="en-US" sz="4000" dirty="0"/>
              <a:t>Overlap with RAMQ</a:t>
            </a:r>
            <a:endParaRPr lang="en-US" sz="3200"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37</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10" name="Content Placeholder 4">
            <a:extLst>
              <a:ext uri="{FF2B5EF4-FFF2-40B4-BE49-F238E27FC236}">
                <a16:creationId xmlns:a16="http://schemas.microsoft.com/office/drawing/2014/main" id="{0C07AFAB-39E9-81BD-3FF0-2BF7D2A1ADB7}"/>
              </a:ext>
            </a:extLst>
          </p:cNvPr>
          <p:cNvGraphicFramePr>
            <a:graphicFrameLocks noGrp="1"/>
          </p:cNvGraphicFramePr>
          <p:nvPr>
            <p:ph idx="1"/>
            <p:custDataLst>
              <p:tags r:id="rId5"/>
            </p:custDataLst>
            <p:extLst>
              <p:ext uri="{D42A27DB-BD31-4B8C-83A1-F6EECF244321}">
                <p14:modId xmlns:p14="http://schemas.microsoft.com/office/powerpoint/2010/main" val="3968382995"/>
              </p:ext>
            </p:extLst>
          </p:nvPr>
        </p:nvGraphicFramePr>
        <p:xfrm>
          <a:off x="628650" y="1666313"/>
          <a:ext cx="8177433" cy="4529819"/>
        </p:xfrm>
        <a:graphic>
          <a:graphicData uri="http://schemas.openxmlformats.org/drawingml/2006/table">
            <a:tbl>
              <a:tblPr firstRow="1" firstCol="1">
                <a:tableStyleId>{5C22544A-7EE6-4342-B048-85BDC9FD1C3A}</a:tableStyleId>
              </a:tblPr>
              <a:tblGrid>
                <a:gridCol w="2725811">
                  <a:extLst>
                    <a:ext uri="{9D8B030D-6E8A-4147-A177-3AD203B41FA5}">
                      <a16:colId xmlns:a16="http://schemas.microsoft.com/office/drawing/2014/main" val="1575607636"/>
                    </a:ext>
                  </a:extLst>
                </a:gridCol>
                <a:gridCol w="2725811">
                  <a:extLst>
                    <a:ext uri="{9D8B030D-6E8A-4147-A177-3AD203B41FA5}">
                      <a16:colId xmlns:a16="http://schemas.microsoft.com/office/drawing/2014/main" val="4274361750"/>
                    </a:ext>
                  </a:extLst>
                </a:gridCol>
                <a:gridCol w="2725811">
                  <a:extLst>
                    <a:ext uri="{9D8B030D-6E8A-4147-A177-3AD203B41FA5}">
                      <a16:colId xmlns:a16="http://schemas.microsoft.com/office/drawing/2014/main" val="1405990919"/>
                    </a:ext>
                  </a:extLst>
                </a:gridCol>
              </a:tblGrid>
              <a:tr h="713699">
                <a:tc>
                  <a:txBody>
                    <a:bodyPr/>
                    <a:lstStyle/>
                    <a:p>
                      <a:pPr algn="ctr"/>
                      <a:r>
                        <a:rPr lang="en-CA" sz="2400" dirty="0">
                          <a:effectLst/>
                          <a:latin typeface="Segoe UI" panose="020B0502040204020203" pitchFamily="34" charset="0"/>
                          <a:cs typeface="Segoe UI" panose="020B0502040204020203" pitchFamily="34" charset="0"/>
                        </a:rPr>
                        <a:t>Province</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Number of Drugs</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a:effectLst/>
                          <a:latin typeface="Segoe UI" panose="020B0502040204020203" pitchFamily="34" charset="0"/>
                          <a:cs typeface="Segoe UI" panose="020B0502040204020203" pitchFamily="34" charset="0"/>
                        </a:rPr>
                        <a:t>Expenditure</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180531843"/>
                  </a:ext>
                </a:extLst>
              </a:tr>
              <a:tr h="356359">
                <a:tc>
                  <a:txBody>
                    <a:bodyPr/>
                    <a:lstStyle/>
                    <a:p>
                      <a:pPr algn="ctr"/>
                      <a:r>
                        <a:rPr lang="en-CA" sz="2400" dirty="0">
                          <a:effectLst/>
                          <a:latin typeface="Segoe UI" panose="020B0502040204020203" pitchFamily="34" charset="0"/>
                          <a:cs typeface="Segoe UI" panose="020B0502040204020203" pitchFamily="34" charset="0"/>
                        </a:rPr>
                        <a:t>BC</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83%</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89%</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2084432711"/>
                  </a:ext>
                </a:extLst>
              </a:tr>
              <a:tr h="356359">
                <a:tc>
                  <a:txBody>
                    <a:bodyPr/>
                    <a:lstStyle/>
                    <a:p>
                      <a:pPr algn="ctr"/>
                      <a:r>
                        <a:rPr lang="en-CA" sz="2400" dirty="0">
                          <a:effectLst/>
                          <a:latin typeface="Segoe UI" panose="020B0502040204020203" pitchFamily="34" charset="0"/>
                          <a:cs typeface="Segoe UI" panose="020B0502040204020203" pitchFamily="34" charset="0"/>
                        </a:rPr>
                        <a:t>AB</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90%</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87%</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2219086040"/>
                  </a:ext>
                </a:extLst>
              </a:tr>
              <a:tr h="356359">
                <a:tc>
                  <a:txBody>
                    <a:bodyPr/>
                    <a:lstStyle/>
                    <a:p>
                      <a:pPr algn="ctr"/>
                      <a:r>
                        <a:rPr lang="en-CA" sz="2400" dirty="0">
                          <a:effectLst/>
                          <a:latin typeface="Segoe UI" panose="020B0502040204020203" pitchFamily="34" charset="0"/>
                          <a:cs typeface="Segoe UI" panose="020B0502040204020203" pitchFamily="34" charset="0"/>
                        </a:rPr>
                        <a:t>SK</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82%</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83%</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2743493669"/>
                  </a:ext>
                </a:extLst>
              </a:tr>
              <a:tr h="356359">
                <a:tc>
                  <a:txBody>
                    <a:bodyPr/>
                    <a:lstStyle/>
                    <a:p>
                      <a:pPr algn="ctr"/>
                      <a:r>
                        <a:rPr lang="en-CA" sz="2400">
                          <a:effectLst/>
                          <a:latin typeface="Segoe UI" panose="020B0502040204020203" pitchFamily="34" charset="0"/>
                          <a:cs typeface="Segoe UI" panose="020B0502040204020203" pitchFamily="34" charset="0"/>
                        </a:rPr>
                        <a:t>MB</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84%</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82%</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3834906007"/>
                  </a:ext>
                </a:extLst>
              </a:tr>
              <a:tr h="356359">
                <a:tc>
                  <a:txBody>
                    <a:bodyPr/>
                    <a:lstStyle/>
                    <a:p>
                      <a:pPr algn="ctr"/>
                      <a:r>
                        <a:rPr lang="en-CA" sz="2400">
                          <a:effectLst/>
                          <a:latin typeface="Segoe UI" panose="020B0502040204020203" pitchFamily="34" charset="0"/>
                          <a:cs typeface="Segoe UI" panose="020B0502040204020203" pitchFamily="34" charset="0"/>
                        </a:rPr>
                        <a:t>ON</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84%</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90%</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2425060006"/>
                  </a:ext>
                </a:extLst>
              </a:tr>
              <a:tr h="356359">
                <a:tc>
                  <a:txBody>
                    <a:bodyPr/>
                    <a:lstStyle/>
                    <a:p>
                      <a:pPr algn="ctr"/>
                      <a:r>
                        <a:rPr lang="en-CA" sz="2400">
                          <a:effectLst/>
                          <a:latin typeface="Segoe UI" panose="020B0502040204020203" pitchFamily="34" charset="0"/>
                          <a:cs typeface="Segoe UI" panose="020B0502040204020203" pitchFamily="34" charset="0"/>
                        </a:rPr>
                        <a:t>QC</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100%</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93%</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1795249525"/>
                  </a:ext>
                </a:extLst>
              </a:tr>
              <a:tr h="356359">
                <a:tc>
                  <a:txBody>
                    <a:bodyPr/>
                    <a:lstStyle/>
                    <a:p>
                      <a:pPr algn="ctr"/>
                      <a:r>
                        <a:rPr lang="en-CA" sz="2400">
                          <a:effectLst/>
                          <a:latin typeface="Segoe UI" panose="020B0502040204020203" pitchFamily="34" charset="0"/>
                          <a:cs typeface="Segoe UI" panose="020B0502040204020203" pitchFamily="34" charset="0"/>
                        </a:rPr>
                        <a:t>NB</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89%</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87%</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2009735905"/>
                  </a:ext>
                </a:extLst>
              </a:tr>
              <a:tr h="356359">
                <a:tc>
                  <a:txBody>
                    <a:bodyPr/>
                    <a:lstStyle/>
                    <a:p>
                      <a:pPr algn="ctr"/>
                      <a:r>
                        <a:rPr lang="en-CA" sz="2400">
                          <a:effectLst/>
                          <a:latin typeface="Segoe UI" panose="020B0502040204020203" pitchFamily="34" charset="0"/>
                          <a:cs typeface="Segoe UI" panose="020B0502040204020203" pitchFamily="34" charset="0"/>
                        </a:rPr>
                        <a:t>NS</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86%</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87%</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3896522629"/>
                  </a:ext>
                </a:extLst>
              </a:tr>
              <a:tr h="356359">
                <a:tc>
                  <a:txBody>
                    <a:bodyPr/>
                    <a:lstStyle/>
                    <a:p>
                      <a:pPr algn="ctr"/>
                      <a:r>
                        <a:rPr lang="en-CA" sz="2400">
                          <a:effectLst/>
                          <a:latin typeface="Segoe UI" panose="020B0502040204020203" pitchFamily="34" charset="0"/>
                          <a:cs typeface="Segoe UI" panose="020B0502040204020203" pitchFamily="34" charset="0"/>
                        </a:rPr>
                        <a:t>PE</a:t>
                      </a:r>
                      <a:endParaRPr lang="en-CA" sz="240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89%</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83%</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3495998653"/>
                  </a:ext>
                </a:extLst>
              </a:tr>
              <a:tr h="356359">
                <a:tc>
                  <a:txBody>
                    <a:bodyPr/>
                    <a:lstStyle/>
                    <a:p>
                      <a:pPr algn="ctr"/>
                      <a:r>
                        <a:rPr lang="en-CA" sz="2400" dirty="0">
                          <a:effectLst/>
                          <a:latin typeface="Segoe UI" panose="020B0502040204020203" pitchFamily="34" charset="0"/>
                          <a:cs typeface="Segoe UI" panose="020B0502040204020203" pitchFamily="34" charset="0"/>
                        </a:rPr>
                        <a:t>NL</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87%</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tc>
                  <a:txBody>
                    <a:bodyPr/>
                    <a:lstStyle/>
                    <a:p>
                      <a:pPr algn="ctr"/>
                      <a:r>
                        <a:rPr lang="en-CA" sz="2400" dirty="0">
                          <a:effectLst/>
                          <a:latin typeface="Segoe UI" panose="020B0502040204020203" pitchFamily="34" charset="0"/>
                          <a:cs typeface="Segoe UI" panose="020B0502040204020203" pitchFamily="34" charset="0"/>
                        </a:rPr>
                        <a:t>86%</a:t>
                      </a:r>
                      <a:endParaRPr lang="en-CA" sz="24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7926" marT="7926" marB="7926" anchor="ctr"/>
                </a:tc>
                <a:extLst>
                  <a:ext uri="{0D108BD9-81ED-4DB2-BD59-A6C34878D82A}">
                    <a16:rowId xmlns:a16="http://schemas.microsoft.com/office/drawing/2014/main" val="774804206"/>
                  </a:ext>
                </a:extLst>
              </a:tr>
            </a:tbl>
          </a:graphicData>
        </a:graphic>
      </p:graphicFrame>
    </p:spTree>
    <p:extLst>
      <p:ext uri="{BB962C8B-B14F-4D97-AF65-F5344CB8AC3E}">
        <p14:creationId xmlns:p14="http://schemas.microsoft.com/office/powerpoint/2010/main" val="28929742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sz="3600" dirty="0"/>
              <a:t>Results – Cost by Province </a:t>
            </a:r>
            <a:br>
              <a:rPr lang="en-US" sz="3600" dirty="0"/>
            </a:br>
            <a:r>
              <a:rPr lang="en-US" sz="3600" dirty="0"/>
              <a:t>(millions $), 2024-2025</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38</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9" name="Content Placeholder 7">
            <a:extLst>
              <a:ext uri="{FF2B5EF4-FFF2-40B4-BE49-F238E27FC236}">
                <a16:creationId xmlns:a16="http://schemas.microsoft.com/office/drawing/2014/main" id="{5D4CFF6E-680E-6EDE-553C-967D129CFC1B}"/>
              </a:ext>
            </a:extLst>
          </p:cNvPr>
          <p:cNvGraphicFramePr>
            <a:graphicFrameLocks/>
          </p:cNvGraphicFramePr>
          <p:nvPr>
            <p:custDataLst>
              <p:tags r:id="rId5"/>
            </p:custDataLst>
            <p:extLst>
              <p:ext uri="{D42A27DB-BD31-4B8C-83A1-F6EECF244321}">
                <p14:modId xmlns:p14="http://schemas.microsoft.com/office/powerpoint/2010/main" val="3495550649"/>
              </p:ext>
            </p:extLst>
          </p:nvPr>
        </p:nvGraphicFramePr>
        <p:xfrm>
          <a:off x="402687" y="1682078"/>
          <a:ext cx="8559800" cy="4548864"/>
        </p:xfrm>
        <a:graphic>
          <a:graphicData uri="http://schemas.openxmlformats.org/drawingml/2006/table">
            <a:tbl>
              <a:tblPr firstRow="1" firstCol="1">
                <a:tableStyleId>{5C22544A-7EE6-4342-B048-85BDC9FD1C3A}</a:tableStyleId>
              </a:tblPr>
              <a:tblGrid>
                <a:gridCol w="1711960">
                  <a:extLst>
                    <a:ext uri="{9D8B030D-6E8A-4147-A177-3AD203B41FA5}">
                      <a16:colId xmlns:a16="http://schemas.microsoft.com/office/drawing/2014/main" val="2581359623"/>
                    </a:ext>
                  </a:extLst>
                </a:gridCol>
                <a:gridCol w="1711960">
                  <a:extLst>
                    <a:ext uri="{9D8B030D-6E8A-4147-A177-3AD203B41FA5}">
                      <a16:colId xmlns:a16="http://schemas.microsoft.com/office/drawing/2014/main" val="2355738796"/>
                    </a:ext>
                  </a:extLst>
                </a:gridCol>
                <a:gridCol w="1711960">
                  <a:extLst>
                    <a:ext uri="{9D8B030D-6E8A-4147-A177-3AD203B41FA5}">
                      <a16:colId xmlns:a16="http://schemas.microsoft.com/office/drawing/2014/main" val="2174585565"/>
                    </a:ext>
                  </a:extLst>
                </a:gridCol>
                <a:gridCol w="1711960">
                  <a:extLst>
                    <a:ext uri="{9D8B030D-6E8A-4147-A177-3AD203B41FA5}">
                      <a16:colId xmlns:a16="http://schemas.microsoft.com/office/drawing/2014/main" val="990159346"/>
                    </a:ext>
                  </a:extLst>
                </a:gridCol>
                <a:gridCol w="1711960">
                  <a:extLst>
                    <a:ext uri="{9D8B030D-6E8A-4147-A177-3AD203B41FA5}">
                      <a16:colId xmlns:a16="http://schemas.microsoft.com/office/drawing/2014/main" val="2844081161"/>
                    </a:ext>
                  </a:extLst>
                </a:gridCol>
              </a:tblGrid>
              <a:tr h="115096">
                <a:tc>
                  <a:txBody>
                    <a:bodyPr/>
                    <a:lstStyle/>
                    <a:p>
                      <a:pPr algn="ctr"/>
                      <a:r>
                        <a:rPr lang="en-CA" sz="2200" b="0" dirty="0">
                          <a:effectLst/>
                          <a:latin typeface="Segoe UI Semibold" panose="020B0702040204020203" pitchFamily="34" charset="0"/>
                          <a:cs typeface="Segoe UI Semibold" panose="020B0702040204020203" pitchFamily="34" charset="0"/>
                        </a:rPr>
                        <a:t>Province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Public Plans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Catastrophic Drug Plan</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Net cost</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R w="76200" cap="flat" cmpd="sng" algn="ctr">
                      <a:solidFill>
                        <a:schemeClr val="bg1"/>
                      </a:solidFill>
                      <a:prstDash val="solid"/>
                      <a:round/>
                      <a:headEnd type="none" w="med" len="med"/>
                      <a:tailEnd type="none" w="med" len="med"/>
                    </a:lnR>
                  </a:tcPr>
                </a:tc>
                <a:tc>
                  <a:txBody>
                    <a:bodyPr/>
                    <a:lstStyle/>
                    <a:p>
                      <a:pPr algn="ctr"/>
                      <a:r>
                        <a:rPr lang="en-CA" sz="2200" b="0" dirty="0">
                          <a:effectLst/>
                          <a:latin typeface="Segoe UI Semibold" panose="020B0702040204020203" pitchFamily="34" charset="0"/>
                          <a:cs typeface="Segoe UI Semibold" panose="020B0702040204020203" pitchFamily="34" charset="0"/>
                        </a:rPr>
                        <a:t>Additional Drugs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54549342"/>
                  </a:ext>
                </a:extLst>
              </a:tr>
              <a:tr h="155758">
                <a:tc>
                  <a:txBody>
                    <a:bodyPr/>
                    <a:lstStyle/>
                    <a:p>
                      <a:pPr algn="ctr"/>
                      <a:r>
                        <a:rPr lang="en-CA" sz="2200" b="0" dirty="0">
                          <a:effectLst/>
                          <a:latin typeface="Segoe UI Semibold" panose="020B0702040204020203" pitchFamily="34" charset="0"/>
                          <a:cs typeface="Segoe UI Semibold" panose="020B0702040204020203" pitchFamily="34" charset="0"/>
                        </a:rPr>
                        <a:t>BC</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1,200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1,893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694</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373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020803621"/>
                  </a:ext>
                </a:extLst>
              </a:tr>
              <a:tr h="148177">
                <a:tc>
                  <a:txBody>
                    <a:bodyPr/>
                    <a:lstStyle/>
                    <a:p>
                      <a:pPr algn="ctr"/>
                      <a:r>
                        <a:rPr lang="en-CA" sz="2200" b="0">
                          <a:effectLst/>
                          <a:latin typeface="Segoe UI Semibold" panose="020B0702040204020203" pitchFamily="34" charset="0"/>
                          <a:cs typeface="Segoe UI Semibold" panose="020B0702040204020203" pitchFamily="34" charset="0"/>
                        </a:rPr>
                        <a:t>AB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1,502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2,275</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773</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467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04639106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SK</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636</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661</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25</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157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358632971"/>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MB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517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672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155</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126</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12413233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ON</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7,673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9,255</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1,581</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2,187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4171442866"/>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QC</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5,922</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6,413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491</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2,410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518601489"/>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NB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352</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US" sz="2200" dirty="0">
                          <a:effectLst/>
                          <a:latin typeface="Segoe UI" panose="020B0502040204020203" pitchFamily="34" charset="0"/>
                          <a:ea typeface="DengXian" panose="02010600030101010101" pitchFamily="2" charset="-122"/>
                          <a:cs typeface="Segoe UI" panose="020B0502040204020203" pitchFamily="34" charset="0"/>
                        </a:rPr>
                        <a:t>671</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319</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113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03466835"/>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NS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375</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692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316</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122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96550579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PE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46</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103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57</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49529642"/>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NL</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173</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358</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184</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58</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686299103"/>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Total</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Semibold" panose="020B0702040204020203" pitchFamily="34" charset="0"/>
                          <a:cs typeface="Segoe UI Semibold" panose="020B0702040204020203" pitchFamily="34" charset="0"/>
                        </a:rPr>
                        <a:t>18,397</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tc>
                <a:tc>
                  <a:txBody>
                    <a:bodyPr/>
                    <a:lstStyle/>
                    <a:p>
                      <a:pPr algn="ctr"/>
                      <a:r>
                        <a:rPr lang="en-CA" sz="2200" dirty="0">
                          <a:effectLst/>
                          <a:latin typeface="Segoe UI Semibold" panose="020B0702040204020203" pitchFamily="34" charset="0"/>
                          <a:cs typeface="Segoe UI Semibold" panose="020B0702040204020203" pitchFamily="34" charset="0"/>
                        </a:rPr>
                        <a:t>22,992</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tc>
                <a:tc>
                  <a:txBody>
                    <a:bodyPr/>
                    <a:lstStyle/>
                    <a:p>
                      <a:pPr algn="ctr"/>
                      <a:r>
                        <a:rPr lang="en-CA" sz="2200" dirty="0">
                          <a:solidFill>
                            <a:schemeClr val="tx1"/>
                          </a:solidFill>
                          <a:effectLst/>
                          <a:latin typeface="Segoe UI Semibold" panose="020B0702040204020203" pitchFamily="34" charset="0"/>
                          <a:cs typeface="Segoe UI Semibold" panose="020B0702040204020203" pitchFamily="34" charset="0"/>
                        </a:rPr>
                        <a:t>4,595</a:t>
                      </a:r>
                      <a:endParaRPr lang="en-CA" sz="2200" dirty="0">
                        <a:solidFill>
                          <a:schemeClr val="tx1"/>
                        </a:solidFill>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Semibold" panose="020B0702040204020203" pitchFamily="34" charset="0"/>
                          <a:cs typeface="Segoe UI Semibold" panose="020B0702040204020203" pitchFamily="34" charset="0"/>
                        </a:rPr>
                        <a:t>6,026</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19305272"/>
                  </a:ext>
                </a:extLst>
              </a:tr>
            </a:tbl>
          </a:graphicData>
        </a:graphic>
      </p:graphicFrame>
    </p:spTree>
    <p:extLst>
      <p:ext uri="{BB962C8B-B14F-4D97-AF65-F5344CB8AC3E}">
        <p14:creationId xmlns:p14="http://schemas.microsoft.com/office/powerpoint/2010/main" val="33834571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sz="3600" dirty="0"/>
              <a:t>Results – Cost by Province </a:t>
            </a:r>
            <a:br>
              <a:rPr lang="en-US" sz="3600" dirty="0"/>
            </a:br>
            <a:r>
              <a:rPr lang="en-US" sz="3600" dirty="0"/>
              <a:t>(millions $), 2024-2025</a:t>
            </a:r>
            <a:endParaRPr lang="en-US"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39</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9" name="Content Placeholder 7">
            <a:extLst>
              <a:ext uri="{FF2B5EF4-FFF2-40B4-BE49-F238E27FC236}">
                <a16:creationId xmlns:a16="http://schemas.microsoft.com/office/drawing/2014/main" id="{5D4CFF6E-680E-6EDE-553C-967D129CFC1B}"/>
              </a:ext>
            </a:extLst>
          </p:cNvPr>
          <p:cNvGraphicFramePr>
            <a:graphicFrameLocks/>
          </p:cNvGraphicFramePr>
          <p:nvPr>
            <p:custDataLst>
              <p:tags r:id="rId5"/>
            </p:custDataLst>
            <p:extLst>
              <p:ext uri="{D42A27DB-BD31-4B8C-83A1-F6EECF244321}">
                <p14:modId xmlns:p14="http://schemas.microsoft.com/office/powerpoint/2010/main" val="2263777486"/>
              </p:ext>
            </p:extLst>
          </p:nvPr>
        </p:nvGraphicFramePr>
        <p:xfrm>
          <a:off x="402687" y="1682078"/>
          <a:ext cx="8559800" cy="4548864"/>
        </p:xfrm>
        <a:graphic>
          <a:graphicData uri="http://schemas.openxmlformats.org/drawingml/2006/table">
            <a:tbl>
              <a:tblPr firstRow="1" firstCol="1">
                <a:tableStyleId>{5C22544A-7EE6-4342-B048-85BDC9FD1C3A}</a:tableStyleId>
              </a:tblPr>
              <a:tblGrid>
                <a:gridCol w="1711960">
                  <a:extLst>
                    <a:ext uri="{9D8B030D-6E8A-4147-A177-3AD203B41FA5}">
                      <a16:colId xmlns:a16="http://schemas.microsoft.com/office/drawing/2014/main" val="2581359623"/>
                    </a:ext>
                  </a:extLst>
                </a:gridCol>
                <a:gridCol w="1711960">
                  <a:extLst>
                    <a:ext uri="{9D8B030D-6E8A-4147-A177-3AD203B41FA5}">
                      <a16:colId xmlns:a16="http://schemas.microsoft.com/office/drawing/2014/main" val="2355738796"/>
                    </a:ext>
                  </a:extLst>
                </a:gridCol>
                <a:gridCol w="1711960">
                  <a:extLst>
                    <a:ext uri="{9D8B030D-6E8A-4147-A177-3AD203B41FA5}">
                      <a16:colId xmlns:a16="http://schemas.microsoft.com/office/drawing/2014/main" val="2174585565"/>
                    </a:ext>
                  </a:extLst>
                </a:gridCol>
                <a:gridCol w="1711960">
                  <a:extLst>
                    <a:ext uri="{9D8B030D-6E8A-4147-A177-3AD203B41FA5}">
                      <a16:colId xmlns:a16="http://schemas.microsoft.com/office/drawing/2014/main" val="990159346"/>
                    </a:ext>
                  </a:extLst>
                </a:gridCol>
                <a:gridCol w="1711960">
                  <a:extLst>
                    <a:ext uri="{9D8B030D-6E8A-4147-A177-3AD203B41FA5}">
                      <a16:colId xmlns:a16="http://schemas.microsoft.com/office/drawing/2014/main" val="2844081161"/>
                    </a:ext>
                  </a:extLst>
                </a:gridCol>
              </a:tblGrid>
              <a:tr h="115096">
                <a:tc>
                  <a:txBody>
                    <a:bodyPr/>
                    <a:lstStyle/>
                    <a:p>
                      <a:pPr algn="ctr"/>
                      <a:r>
                        <a:rPr lang="en-CA" sz="2200" b="0" dirty="0">
                          <a:effectLst/>
                          <a:latin typeface="Segoe UI Semibold" panose="020B0702040204020203" pitchFamily="34" charset="0"/>
                          <a:cs typeface="Segoe UI Semibold" panose="020B0702040204020203" pitchFamily="34" charset="0"/>
                        </a:rPr>
                        <a:t>Province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Public Plans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Pharmacare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b="0" dirty="0">
                          <a:effectLst/>
                          <a:latin typeface="Segoe UI Semibold" panose="020B0702040204020203" pitchFamily="34" charset="0"/>
                          <a:cs typeface="Segoe UI Semibold" panose="020B0702040204020203" pitchFamily="34" charset="0"/>
                        </a:rPr>
                        <a:t>Net cost</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R w="76200" cap="flat" cmpd="sng" algn="ctr">
                      <a:solidFill>
                        <a:schemeClr val="bg1"/>
                      </a:solidFill>
                      <a:prstDash val="solid"/>
                      <a:round/>
                      <a:headEnd type="none" w="med" len="med"/>
                      <a:tailEnd type="none" w="med" len="med"/>
                    </a:lnR>
                  </a:tcPr>
                </a:tc>
                <a:tc>
                  <a:txBody>
                    <a:bodyPr/>
                    <a:lstStyle/>
                    <a:p>
                      <a:pPr algn="ctr"/>
                      <a:r>
                        <a:rPr lang="en-CA" sz="2200" b="0" dirty="0">
                          <a:effectLst/>
                          <a:latin typeface="Segoe UI Semibold" panose="020B0702040204020203" pitchFamily="34" charset="0"/>
                          <a:cs typeface="Segoe UI Semibold" panose="020B0702040204020203" pitchFamily="34" charset="0"/>
                        </a:rPr>
                        <a:t>Additional Drugs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54549342"/>
                  </a:ext>
                </a:extLst>
              </a:tr>
              <a:tr h="155758">
                <a:tc>
                  <a:txBody>
                    <a:bodyPr/>
                    <a:lstStyle/>
                    <a:p>
                      <a:pPr algn="ctr"/>
                      <a:r>
                        <a:rPr lang="en-CA" sz="2200" b="0" dirty="0">
                          <a:effectLst/>
                          <a:latin typeface="Segoe UI Semibold" panose="020B0702040204020203" pitchFamily="34" charset="0"/>
                          <a:cs typeface="Segoe UI Semibold" panose="020B0702040204020203" pitchFamily="34" charset="0"/>
                        </a:rPr>
                        <a:t>BC</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1,200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1,061</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-138</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782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020803621"/>
                  </a:ext>
                </a:extLst>
              </a:tr>
              <a:tr h="148177">
                <a:tc>
                  <a:txBody>
                    <a:bodyPr/>
                    <a:lstStyle/>
                    <a:p>
                      <a:pPr algn="ctr"/>
                      <a:r>
                        <a:rPr lang="en-CA" sz="2200" b="0">
                          <a:effectLst/>
                          <a:latin typeface="Segoe UI Semibold" panose="020B0702040204020203" pitchFamily="34" charset="0"/>
                          <a:cs typeface="Segoe UI Semibold" panose="020B0702040204020203" pitchFamily="34" charset="0"/>
                        </a:rPr>
                        <a:t>AB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1,502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955</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-547</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1,080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04639106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SK</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636</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310</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-326</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483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358632971"/>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MB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517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315</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-202</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387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12413233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ON</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panose="020B0502040204020203" pitchFamily="34" charset="0"/>
                          <a:cs typeface="Segoe UI" panose="020B0502040204020203" pitchFamily="34" charset="0"/>
                        </a:rPr>
                        <a:t>7,673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3,113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-4,560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6,169</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4171442866"/>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QC</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5,922</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2,854</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-3,068</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4,529</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518601489"/>
                  </a:ext>
                </a:extLst>
              </a:tr>
              <a:tr h="150244">
                <a:tc>
                  <a:txBody>
                    <a:bodyPr/>
                    <a:lstStyle/>
                    <a:p>
                      <a:pPr algn="ctr"/>
                      <a:r>
                        <a:rPr lang="en-CA" sz="2200" b="0">
                          <a:effectLst/>
                          <a:latin typeface="Segoe UI Semibold" panose="020B0702040204020203" pitchFamily="34" charset="0"/>
                          <a:cs typeface="Segoe UI Semibold" panose="020B0702040204020203" pitchFamily="34" charset="0"/>
                        </a:rPr>
                        <a:t>NB</a:t>
                      </a:r>
                      <a:endParaRPr lang="en-CA" sz="2200" b="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352</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US" sz="2200" dirty="0">
                          <a:effectLst/>
                          <a:latin typeface="Segoe UI" panose="020B0502040204020203" pitchFamily="34" charset="0"/>
                          <a:ea typeface="DengXian" panose="02010600030101010101" pitchFamily="2" charset="-122"/>
                          <a:cs typeface="Segoe UI" panose="020B0502040204020203" pitchFamily="34" charset="0"/>
                        </a:rPr>
                        <a:t>263</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-89</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262</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03466835"/>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NS</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375</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296</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-80</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264</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965505797"/>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PE</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46</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46</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1</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34</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249529642"/>
                  </a:ext>
                </a:extLst>
              </a:tr>
              <a:tr h="290234">
                <a:tc>
                  <a:txBody>
                    <a:bodyPr/>
                    <a:lstStyle/>
                    <a:p>
                      <a:pPr algn="ctr"/>
                      <a:r>
                        <a:rPr lang="en-CA" sz="2200" b="0" dirty="0">
                          <a:effectLst/>
                          <a:latin typeface="Segoe UI Semibold" panose="020B0702040204020203" pitchFamily="34" charset="0"/>
                          <a:cs typeface="Segoe UI Semibold" panose="020B0702040204020203" pitchFamily="34" charset="0"/>
                        </a:rPr>
                        <a:t>NL</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a:effectLst/>
                          <a:latin typeface="Segoe UI" panose="020B0502040204020203" pitchFamily="34" charset="0"/>
                          <a:cs typeface="Segoe UI" panose="020B0502040204020203" pitchFamily="34" charset="0"/>
                        </a:rPr>
                        <a:t>173</a:t>
                      </a:r>
                      <a:endParaRPr lang="en-CA" sz="220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effectLst/>
                          <a:latin typeface="Segoe UI" panose="020B0502040204020203" pitchFamily="34" charset="0"/>
                          <a:cs typeface="Segoe UI" panose="020B0502040204020203" pitchFamily="34" charset="0"/>
                        </a:rPr>
                        <a:t>167</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solidFill>
                      <a:schemeClr val="bg1"/>
                    </a:solidFill>
                  </a:tcPr>
                </a:tc>
                <a:tc>
                  <a:txBody>
                    <a:bodyPr/>
                    <a:lstStyle/>
                    <a:p>
                      <a:pPr algn="ctr"/>
                      <a:r>
                        <a:rPr lang="en-CA" sz="2200" dirty="0">
                          <a:solidFill>
                            <a:schemeClr val="tx1"/>
                          </a:solidFill>
                          <a:effectLst/>
                          <a:latin typeface="Segoe UI" panose="020B0502040204020203" pitchFamily="34" charset="0"/>
                          <a:cs typeface="Segoe UI" panose="020B0502040204020203" pitchFamily="34" charset="0"/>
                        </a:rPr>
                        <a:t>-6</a:t>
                      </a:r>
                      <a:endParaRPr lang="en-CA" sz="2200" dirty="0">
                        <a:solidFill>
                          <a:schemeClr val="tx1"/>
                        </a:solidFill>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panose="020B0502040204020203" pitchFamily="34" charset="0"/>
                          <a:cs typeface="Segoe UI" panose="020B0502040204020203" pitchFamily="34" charset="0"/>
                        </a:rPr>
                        <a:t>118</a:t>
                      </a:r>
                      <a:endParaRPr lang="en-CA" sz="2200" dirty="0">
                        <a:effectLst/>
                        <a:latin typeface="Segoe UI" panose="020B0502040204020203" pitchFamily="34" charset="0"/>
                        <a:ea typeface="DengXian" panose="02010600030101010101" pitchFamily="2" charset="-122"/>
                        <a:cs typeface="Segoe UI" panose="020B05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686299103"/>
                  </a:ext>
                </a:extLst>
              </a:tr>
              <a:tr h="150244">
                <a:tc>
                  <a:txBody>
                    <a:bodyPr/>
                    <a:lstStyle/>
                    <a:p>
                      <a:pPr algn="ctr"/>
                      <a:r>
                        <a:rPr lang="en-CA" sz="2200" b="0" dirty="0">
                          <a:effectLst/>
                          <a:latin typeface="Segoe UI Semibold" panose="020B0702040204020203" pitchFamily="34" charset="0"/>
                          <a:cs typeface="Segoe UI Semibold" panose="020B0702040204020203" pitchFamily="34" charset="0"/>
                        </a:rPr>
                        <a:t>Total</a:t>
                      </a:r>
                      <a:endParaRPr lang="en-CA" sz="2200" b="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7926" marT="7926" marB="7926" anchor="ctr"/>
                </a:tc>
                <a:tc>
                  <a:txBody>
                    <a:bodyPr/>
                    <a:lstStyle/>
                    <a:p>
                      <a:pPr algn="ctr"/>
                      <a:r>
                        <a:rPr lang="en-CA" sz="2200" dirty="0">
                          <a:effectLst/>
                          <a:latin typeface="Segoe UI Semibold" panose="020B0702040204020203" pitchFamily="34" charset="0"/>
                          <a:cs typeface="Segoe UI Semibold" panose="020B0702040204020203" pitchFamily="34" charset="0"/>
                        </a:rPr>
                        <a:t>18,397</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tc>
                <a:tc>
                  <a:txBody>
                    <a:bodyPr/>
                    <a:lstStyle/>
                    <a:p>
                      <a:pPr algn="ctr"/>
                      <a:r>
                        <a:rPr lang="en-CA" sz="2200" dirty="0">
                          <a:effectLst/>
                          <a:latin typeface="Segoe UI Semibold" panose="020B0702040204020203" pitchFamily="34" charset="0"/>
                          <a:cs typeface="Segoe UI Semibold" panose="020B0702040204020203" pitchFamily="34" charset="0"/>
                        </a:rPr>
                        <a:t>9,383</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tc>
                <a:tc>
                  <a:txBody>
                    <a:bodyPr/>
                    <a:lstStyle/>
                    <a:p>
                      <a:pPr algn="ctr"/>
                      <a:r>
                        <a:rPr lang="en-CA" sz="2200" dirty="0">
                          <a:solidFill>
                            <a:schemeClr val="tx1"/>
                          </a:solidFill>
                          <a:effectLst/>
                          <a:latin typeface="Segoe UI Semibold" panose="020B0702040204020203" pitchFamily="34" charset="0"/>
                          <a:cs typeface="Segoe UI Semibold" panose="020B0702040204020203" pitchFamily="34" charset="0"/>
                        </a:rPr>
                        <a:t>-9,014</a:t>
                      </a:r>
                      <a:endParaRPr lang="en-CA" sz="2200" dirty="0">
                        <a:solidFill>
                          <a:schemeClr val="tx1"/>
                        </a:solidFill>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lnR w="76200" cap="flat" cmpd="sng" algn="ctr">
                      <a:solidFill>
                        <a:schemeClr val="bg1"/>
                      </a:solidFill>
                      <a:prstDash val="solid"/>
                      <a:round/>
                      <a:headEnd type="none" w="med" len="med"/>
                      <a:tailEnd type="none" w="med" len="med"/>
                    </a:lnR>
                    <a:solidFill>
                      <a:srgbClr val="E7E8E9"/>
                    </a:solidFill>
                  </a:tcPr>
                </a:tc>
                <a:tc>
                  <a:txBody>
                    <a:bodyPr/>
                    <a:lstStyle/>
                    <a:p>
                      <a:pPr algn="ctr"/>
                      <a:r>
                        <a:rPr lang="en-CA" sz="2200" dirty="0">
                          <a:effectLst/>
                          <a:latin typeface="Segoe UI Semibold" panose="020B0702040204020203" pitchFamily="34" charset="0"/>
                          <a:cs typeface="Segoe UI Semibold" panose="020B0702040204020203" pitchFamily="34" charset="0"/>
                        </a:rPr>
                        <a:t>14,107</a:t>
                      </a:r>
                      <a:endParaRPr lang="en-CA" sz="2200" dirty="0">
                        <a:effectLst/>
                        <a:latin typeface="Segoe UI Semibold" panose="020B0702040204020203" pitchFamily="34" charset="0"/>
                        <a:ea typeface="DengXian" panose="02010600030101010101" pitchFamily="2" charset="-122"/>
                        <a:cs typeface="Segoe UI Semibold" panose="020B0702040204020203" pitchFamily="34" charset="0"/>
                      </a:endParaRPr>
                    </a:p>
                  </a:txBody>
                  <a:tcPr marL="7926" marR="19642" marT="7926" marB="7926"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19305272"/>
                  </a:ext>
                </a:extLst>
              </a:tr>
            </a:tbl>
          </a:graphicData>
        </a:graphic>
      </p:graphicFrame>
    </p:spTree>
    <p:extLst>
      <p:ext uri="{BB962C8B-B14F-4D97-AF65-F5344CB8AC3E}">
        <p14:creationId xmlns:p14="http://schemas.microsoft.com/office/powerpoint/2010/main" val="119710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Previous PBO work</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a:xfrm>
            <a:off x="628650" y="1825625"/>
            <a:ext cx="7886700" cy="4530726"/>
          </a:xfrm>
        </p:spPr>
        <p:txBody>
          <a:bodyPr>
            <a:noAutofit/>
          </a:bodyPr>
          <a:lstStyle/>
          <a:p>
            <a:r>
              <a:rPr lang="en-US" sz="2000" dirty="0">
                <a:effectLst/>
                <a:ea typeface="MS Mincho" panose="02020609040205080304" pitchFamily="49" charset="-128"/>
              </a:rPr>
              <a:t>September 2017: estimate of the net cost of implementing a Pharmacare program as per a request from the House of Commons Standing Committee on Health (HESA)</a:t>
            </a:r>
          </a:p>
          <a:p>
            <a:pPr marL="0" indent="0">
              <a:buNone/>
            </a:pPr>
            <a:endParaRPr lang="en-US" sz="2000" dirty="0">
              <a:effectLst/>
              <a:ea typeface="MS Mincho" panose="02020609040205080304" pitchFamily="49" charset="-128"/>
            </a:endParaRPr>
          </a:p>
          <a:p>
            <a:r>
              <a:rPr lang="en-US" sz="2000" dirty="0">
                <a:effectLst/>
                <a:ea typeface="MS Mincho" panose="02020609040205080304" pitchFamily="49" charset="-128"/>
              </a:rPr>
              <a:t>2019: 3 election proposal costings on the net cost of introducing a universal drug plan</a:t>
            </a:r>
          </a:p>
          <a:p>
            <a:pPr marL="0" indent="0">
              <a:buNone/>
            </a:pPr>
            <a:endParaRPr lang="en-US" sz="2000" dirty="0">
              <a:effectLst/>
              <a:ea typeface="MS Mincho" panose="02020609040205080304" pitchFamily="49" charset="-128"/>
            </a:endParaRPr>
          </a:p>
          <a:p>
            <a:r>
              <a:rPr lang="en-US" sz="2000" dirty="0">
                <a:effectLst/>
                <a:ea typeface="MS Mincho" panose="02020609040205080304" pitchFamily="49" charset="-128"/>
              </a:rPr>
              <a:t>2021: election proposal costing on the net cost of a universal drug plan (request from the NDP)</a:t>
            </a:r>
          </a:p>
          <a:p>
            <a:pPr marL="0" indent="0">
              <a:buNone/>
            </a:pPr>
            <a:endParaRPr lang="en-US" sz="2000" dirty="0">
              <a:effectLst/>
              <a:ea typeface="MS Mincho" panose="02020609040205080304" pitchFamily="49" charset="-128"/>
            </a:endParaRPr>
          </a:p>
          <a:p>
            <a:r>
              <a:rPr lang="en-US" sz="2000" dirty="0">
                <a:effectLst/>
                <a:ea typeface="MS Mincho" panose="02020609040205080304" pitchFamily="49" charset="-128"/>
              </a:rPr>
              <a:t>October 2023: </a:t>
            </a:r>
            <a:r>
              <a:rPr lang="en-CA" sz="2000" dirty="0">
                <a:effectLst/>
                <a:ea typeface="MS Mincho" panose="02020609040205080304" pitchFamily="49" charset="-128"/>
              </a:rPr>
              <a:t>updated cost estimate of a single-payer universal drug plan</a:t>
            </a:r>
            <a:endParaRPr lang="en-US" sz="2000" dirty="0"/>
          </a:p>
        </p:txBody>
      </p:sp>
      <p:sp>
        <p:nvSpPr>
          <p:cNvPr id="4" name="Date Placeholder 3"/>
          <p:cNvSpPr>
            <a:spLocks noGrp="1"/>
          </p:cNvSpPr>
          <p:nvPr>
            <p:ph type="dt" sz="half" idx="10"/>
            <p:custDataLst>
              <p:tags r:id="rId3"/>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4"/>
            </p:custDataLst>
          </p:nvPr>
        </p:nvSpPr>
        <p:spPr/>
        <p:txBody>
          <a:bodyPr/>
          <a:lstStyle/>
          <a:p>
            <a:fld id="{43304DBA-0356-584F-A250-B7FAF5BC4EA3}" type="slidenum">
              <a:rPr lang="en-US" smtClean="0"/>
              <a:pPr/>
              <a:t>4</a:t>
            </a:fld>
            <a:endParaRPr lang="en-US" dirty="0"/>
          </a:p>
        </p:txBody>
      </p:sp>
      <p:sp>
        <p:nvSpPr>
          <p:cNvPr id="6" name="TextBox 5"/>
          <p:cNvSpPr txBox="1"/>
          <p:nvPr>
            <p:custDataLst>
              <p:tags r:id="rId5"/>
            </p:custDataLst>
          </p:nvPr>
        </p:nvSpPr>
        <p:spPr>
          <a:xfrm>
            <a:off x="2568388" y="199016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7161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Drug Spending in Canada</a:t>
            </a:r>
          </a:p>
        </p:txBody>
      </p:sp>
    </p:spTree>
    <p:extLst>
      <p:ext uri="{BB962C8B-B14F-4D97-AF65-F5344CB8AC3E}">
        <p14:creationId xmlns:p14="http://schemas.microsoft.com/office/powerpoint/2010/main" val="243950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normAutofit/>
          </a:bodyPr>
          <a:lstStyle/>
          <a:p>
            <a:r>
              <a:rPr lang="en-CA" sz="3200" dirty="0">
                <a:effectLst/>
                <a:ea typeface="DengXian" panose="02010600030101010101" pitchFamily="2" charset="-122"/>
              </a:rPr>
              <a:t>Drug Spending in Canada by primary payer in 2021-2022</a:t>
            </a:r>
            <a:endParaRPr lang="en-US" sz="3200"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6</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9" name="Chart 8">
            <a:extLst>
              <a:ext uri="{FF2B5EF4-FFF2-40B4-BE49-F238E27FC236}">
                <a16:creationId xmlns:a16="http://schemas.microsoft.com/office/drawing/2014/main" id="{2321FEC8-91B4-40CB-A8AA-75E639217E43}"/>
              </a:ext>
            </a:extLst>
          </p:cNvPr>
          <p:cNvGraphicFramePr/>
          <p:nvPr>
            <p:custDataLst>
              <p:tags r:id="rId5"/>
            </p:custDataLst>
            <p:extLst>
              <p:ext uri="{D42A27DB-BD31-4B8C-83A1-F6EECF244321}">
                <p14:modId xmlns:p14="http://schemas.microsoft.com/office/powerpoint/2010/main" val="2120788878"/>
              </p:ext>
            </p:extLst>
          </p:nvPr>
        </p:nvGraphicFramePr>
        <p:xfrm>
          <a:off x="410845" y="1995511"/>
          <a:ext cx="5049719" cy="355801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0" name="Content Placeholder 1">
            <a:extLst>
              <a:ext uri="{FF2B5EF4-FFF2-40B4-BE49-F238E27FC236}">
                <a16:creationId xmlns:a16="http://schemas.microsoft.com/office/drawing/2014/main" id="{3DF2FE20-22EF-ABE7-7EB3-F88E97B183DA}"/>
              </a:ext>
            </a:extLst>
          </p:cNvPr>
          <p:cNvGraphicFramePr>
            <a:graphicFrameLocks noGrp="1"/>
          </p:cNvGraphicFramePr>
          <p:nvPr>
            <p:ph idx="1"/>
            <p:custDataLst>
              <p:tags r:id="rId6"/>
            </p:custDataLst>
            <p:extLst>
              <p:ext uri="{D42A27DB-BD31-4B8C-83A1-F6EECF244321}">
                <p14:modId xmlns:p14="http://schemas.microsoft.com/office/powerpoint/2010/main" val="1516554155"/>
              </p:ext>
            </p:extLst>
          </p:nvPr>
        </p:nvGraphicFramePr>
        <p:xfrm>
          <a:off x="5364481" y="1615265"/>
          <a:ext cx="3368674" cy="3938258"/>
        </p:xfrm>
        <a:graphic>
          <a:graphicData uri="http://schemas.openxmlformats.org/drawingml/2006/chart">
            <c:chart xmlns:c="http://schemas.openxmlformats.org/drawingml/2006/chart" xmlns:r="http://schemas.openxmlformats.org/officeDocument/2006/relationships" r:id="rId11"/>
          </a:graphicData>
        </a:graphic>
      </p:graphicFrame>
      <p:sp>
        <p:nvSpPr>
          <p:cNvPr id="2" name="TextBox 1">
            <a:extLst>
              <a:ext uri="{FF2B5EF4-FFF2-40B4-BE49-F238E27FC236}">
                <a16:creationId xmlns:a16="http://schemas.microsoft.com/office/drawing/2014/main" id="{D375500C-F45D-0E11-4135-AB1C104BDBEB}"/>
              </a:ext>
            </a:extLst>
          </p:cNvPr>
          <p:cNvSpPr txBox="1"/>
          <p:nvPr>
            <p:custDataLst>
              <p:tags r:id="rId7"/>
            </p:custDataLst>
          </p:nvPr>
        </p:nvSpPr>
        <p:spPr>
          <a:xfrm>
            <a:off x="410845" y="5932170"/>
            <a:ext cx="4103370" cy="365125"/>
          </a:xfrm>
          <a:prstGeom prst="rect">
            <a:avLst/>
          </a:prstGeom>
        </p:spPr>
        <p:txBody>
          <a:bodyPr vert="horz" wrap="square" lIns="91440" tIns="45720" rIns="91440" bIns="45720" rtlCol="0" anchor="t">
            <a:normAutofit lnSpcReduction="10000"/>
          </a:bodyPr>
          <a:lstStyle/>
          <a:p>
            <a:pPr algn="ctr">
              <a:spcBef>
                <a:spcPts val="2400"/>
              </a:spcBef>
            </a:pPr>
            <a:endParaRPr lang="en-CA" b="1" dirty="0">
              <a:solidFill>
                <a:srgbClr val="2F5271"/>
              </a:solidFill>
              <a:latin typeface="Arial" charset="0"/>
              <a:ea typeface="Arial" charset="0"/>
              <a:cs typeface="Arial" charset="0"/>
            </a:endParaRPr>
          </a:p>
        </p:txBody>
      </p:sp>
    </p:spTree>
    <p:extLst>
      <p:ext uri="{BB962C8B-B14F-4D97-AF65-F5344CB8AC3E}">
        <p14:creationId xmlns:p14="http://schemas.microsoft.com/office/powerpoint/2010/main" val="60909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normAutofit/>
          </a:bodyPr>
          <a:lstStyle/>
          <a:p>
            <a:r>
              <a:rPr lang="en-CA" sz="4000" dirty="0"/>
              <a:t>Share of Drug Prescriptions and spending by Drug Category </a:t>
            </a:r>
            <a:endParaRPr lang="en-US" sz="3200" dirty="0"/>
          </a:p>
        </p:txBody>
      </p:sp>
      <p:sp>
        <p:nvSpPr>
          <p:cNvPr id="4" name="Date Placeholder 3"/>
          <p:cNvSpPr>
            <a:spLocks noGrp="1"/>
          </p:cNvSpPr>
          <p:nvPr>
            <p:ph type="dt" sz="half" idx="10"/>
            <p:custDataLst>
              <p:tags r:id="rId2"/>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3"/>
            </p:custDataLst>
          </p:nvPr>
        </p:nvSpPr>
        <p:spPr/>
        <p:txBody>
          <a:bodyPr/>
          <a:lstStyle/>
          <a:p>
            <a:fld id="{43304DBA-0356-584F-A250-B7FAF5BC4EA3}" type="slidenum">
              <a:rPr lang="en-US" smtClean="0"/>
              <a:pPr/>
              <a:t>7</a:t>
            </a:fld>
            <a:endParaRPr lang="en-US" dirty="0"/>
          </a:p>
        </p:txBody>
      </p:sp>
      <p:sp>
        <p:nvSpPr>
          <p:cNvPr id="6" name="TextBox 5"/>
          <p:cNvSpPr txBox="1"/>
          <p:nvPr>
            <p:custDataLst>
              <p:tags r:id="rId4"/>
            </p:custDataLst>
          </p:nvPr>
        </p:nvSpPr>
        <p:spPr>
          <a:xfrm>
            <a:off x="2568388" y="1990165"/>
            <a:ext cx="184731" cy="369332"/>
          </a:xfrm>
          <a:prstGeom prst="rect">
            <a:avLst/>
          </a:prstGeom>
          <a:noFill/>
        </p:spPr>
        <p:txBody>
          <a:bodyPr wrap="none" rtlCol="0">
            <a:spAutoFit/>
          </a:bodyPr>
          <a:lstStyle/>
          <a:p>
            <a:endParaRPr lang="en-US" dirty="0"/>
          </a:p>
        </p:txBody>
      </p:sp>
      <p:graphicFrame>
        <p:nvGraphicFramePr>
          <p:cNvPr id="9" name="Content Placeholder 8">
            <a:extLst>
              <a:ext uri="{FF2B5EF4-FFF2-40B4-BE49-F238E27FC236}">
                <a16:creationId xmlns:a16="http://schemas.microsoft.com/office/drawing/2014/main" id="{8FDC9ACB-CE04-9F1E-9A3C-0D09A26D8B1C}"/>
              </a:ext>
            </a:extLst>
          </p:cNvPr>
          <p:cNvGraphicFramePr>
            <a:graphicFrameLocks/>
          </p:cNvGraphicFramePr>
          <p:nvPr>
            <p:custDataLst>
              <p:tags r:id="rId5"/>
            </p:custDataLst>
            <p:extLst>
              <p:ext uri="{D42A27DB-BD31-4B8C-83A1-F6EECF244321}">
                <p14:modId xmlns:p14="http://schemas.microsoft.com/office/powerpoint/2010/main" val="3949668205"/>
              </p:ext>
            </p:extLst>
          </p:nvPr>
        </p:nvGraphicFramePr>
        <p:xfrm>
          <a:off x="401955" y="1768536"/>
          <a:ext cx="8559800" cy="4351338"/>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478909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69BD-F3BB-A94B-B322-D8ADD8735372}"/>
              </a:ext>
            </a:extLst>
          </p:cNvPr>
          <p:cNvSpPr>
            <a:spLocks noGrp="1"/>
          </p:cNvSpPr>
          <p:nvPr>
            <p:ph type="title"/>
            <p:custDataLst>
              <p:tags r:id="rId1"/>
            </p:custDataLst>
          </p:nvPr>
        </p:nvSpPr>
        <p:spPr/>
        <p:txBody>
          <a:bodyPr/>
          <a:lstStyle/>
          <a:p>
            <a:r>
              <a:rPr lang="en-US" dirty="0"/>
              <a:t>National Pharmacare Plan</a:t>
            </a:r>
          </a:p>
        </p:txBody>
      </p:sp>
    </p:spTree>
    <p:extLst>
      <p:ext uri="{BB962C8B-B14F-4D97-AF65-F5344CB8AC3E}">
        <p14:creationId xmlns:p14="http://schemas.microsoft.com/office/powerpoint/2010/main" val="357180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C974C3-49FE-A947-93CC-896A84D8BA4F}"/>
              </a:ext>
            </a:extLst>
          </p:cNvPr>
          <p:cNvSpPr>
            <a:spLocks noGrp="1"/>
          </p:cNvSpPr>
          <p:nvPr>
            <p:ph type="title"/>
            <p:custDataLst>
              <p:tags r:id="rId1"/>
            </p:custDataLst>
          </p:nvPr>
        </p:nvSpPr>
        <p:spPr/>
        <p:txBody>
          <a:bodyPr/>
          <a:lstStyle/>
          <a:p>
            <a:r>
              <a:rPr lang="en-US" dirty="0"/>
              <a:t>The Scope of Pharmacare</a:t>
            </a:r>
          </a:p>
        </p:txBody>
      </p:sp>
      <p:sp>
        <p:nvSpPr>
          <p:cNvPr id="8" name="Content Placeholder 7">
            <a:extLst>
              <a:ext uri="{FF2B5EF4-FFF2-40B4-BE49-F238E27FC236}">
                <a16:creationId xmlns:a16="http://schemas.microsoft.com/office/drawing/2014/main" id="{5DD7A32E-7F92-5E4C-A3EB-D2C7CB4CDBE5}"/>
              </a:ext>
            </a:extLst>
          </p:cNvPr>
          <p:cNvSpPr>
            <a:spLocks noGrp="1"/>
          </p:cNvSpPr>
          <p:nvPr>
            <p:ph idx="1"/>
            <p:custDataLst>
              <p:tags r:id="rId2"/>
            </p:custDataLst>
          </p:nvPr>
        </p:nvSpPr>
        <p:spPr>
          <a:xfrm>
            <a:off x="304800" y="1825625"/>
            <a:ext cx="8583168" cy="4351338"/>
          </a:xfrm>
        </p:spPr>
        <p:txBody>
          <a:bodyPr>
            <a:normAutofit/>
          </a:bodyPr>
          <a:lstStyle/>
          <a:p>
            <a:pPr marL="0" indent="0">
              <a:buNone/>
            </a:pPr>
            <a:r>
              <a:rPr lang="en-US" sz="2200" b="1" dirty="0"/>
              <a:t>Based on parameters provided by the </a:t>
            </a:r>
            <a:r>
              <a:rPr lang="en-CA" sz="2200" b="1" dirty="0"/>
              <a:t>House of Commons standing Committee on Health in September 2016</a:t>
            </a:r>
          </a:p>
          <a:p>
            <a:pPr marL="0" indent="0">
              <a:buNone/>
            </a:pPr>
            <a:endParaRPr lang="en-US" sz="2200" b="1" dirty="0"/>
          </a:p>
          <a:p>
            <a:r>
              <a:rPr lang="en-US" sz="2200" dirty="0"/>
              <a:t>Single-payer</a:t>
            </a:r>
          </a:p>
          <a:p>
            <a:r>
              <a:rPr lang="en-US" sz="2200" dirty="0"/>
              <a:t>Universal</a:t>
            </a:r>
          </a:p>
          <a:p>
            <a:r>
              <a:rPr lang="en-US" sz="2200" dirty="0"/>
              <a:t>Replace existing public and private drug plans</a:t>
            </a:r>
          </a:p>
          <a:p>
            <a:r>
              <a:rPr lang="en-US" sz="2200" dirty="0"/>
              <a:t>Use the RAMQ formulary</a:t>
            </a:r>
            <a:endParaRPr lang="en-CA" sz="2200" dirty="0"/>
          </a:p>
          <a:p>
            <a:r>
              <a:rPr lang="en-CA" sz="2200" dirty="0"/>
              <a:t>Require no copayment except for brand-name drugs (5$)</a:t>
            </a:r>
          </a:p>
          <a:p>
            <a:pPr lvl="1"/>
            <a:r>
              <a:rPr lang="en-CA" sz="2200" dirty="0"/>
              <a:t>Some exemptions</a:t>
            </a:r>
            <a:endParaRPr lang="en-US" sz="2200" dirty="0"/>
          </a:p>
        </p:txBody>
      </p:sp>
      <p:sp>
        <p:nvSpPr>
          <p:cNvPr id="4" name="Date Placeholder 3"/>
          <p:cNvSpPr>
            <a:spLocks noGrp="1"/>
          </p:cNvSpPr>
          <p:nvPr>
            <p:ph type="dt" sz="half" idx="10"/>
            <p:custDataLst>
              <p:tags r:id="rId3"/>
            </p:custDataLst>
          </p:nvPr>
        </p:nvSpPr>
        <p:spPr/>
        <p:txBody>
          <a:bodyPr/>
          <a:lstStyle/>
          <a:p>
            <a:fld id="{50304739-9C12-6E4D-B8B4-E58727F4280D}" type="datetime4">
              <a:rPr lang="en-CA" smtClean="0"/>
              <a:pPr/>
              <a:t>May 17, 2024</a:t>
            </a:fld>
            <a:endParaRPr lang="en-US" dirty="0"/>
          </a:p>
        </p:txBody>
      </p:sp>
      <p:sp>
        <p:nvSpPr>
          <p:cNvPr id="5" name="Slide Number Placeholder 4"/>
          <p:cNvSpPr>
            <a:spLocks noGrp="1"/>
          </p:cNvSpPr>
          <p:nvPr>
            <p:ph type="sldNum" sz="quarter" idx="12"/>
            <p:custDataLst>
              <p:tags r:id="rId4"/>
            </p:custDataLst>
          </p:nvPr>
        </p:nvSpPr>
        <p:spPr/>
        <p:txBody>
          <a:bodyPr/>
          <a:lstStyle/>
          <a:p>
            <a:fld id="{43304DBA-0356-584F-A250-B7FAF5BC4EA3}" type="slidenum">
              <a:rPr lang="en-US" smtClean="0"/>
              <a:pPr/>
              <a:t>9</a:t>
            </a:fld>
            <a:endParaRPr lang="en-US" dirty="0"/>
          </a:p>
        </p:txBody>
      </p:sp>
    </p:spTree>
    <p:extLst>
      <p:ext uri="{BB962C8B-B14F-4D97-AF65-F5344CB8AC3E}">
        <p14:creationId xmlns:p14="http://schemas.microsoft.com/office/powerpoint/2010/main" val="23416945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00.xml><?xml version="1.0" encoding="utf-8"?>
<p:tagLst xmlns:a="http://schemas.openxmlformats.org/drawingml/2006/main" xmlns:r="http://schemas.openxmlformats.org/officeDocument/2006/relationships" xmlns:p="http://schemas.openxmlformats.org/presentationml/2006/main">
  <p:tag name="NUM" val="1"/>
</p:tagLst>
</file>

<file path=ppt/tags/tag101.xml><?xml version="1.0" encoding="utf-8"?>
<p:tagLst xmlns:a="http://schemas.openxmlformats.org/drawingml/2006/main" xmlns:r="http://schemas.openxmlformats.org/officeDocument/2006/relationships" xmlns:p="http://schemas.openxmlformats.org/presentationml/2006/main">
  <p:tag name="NUM" val="2"/>
</p:tagLst>
</file>

<file path=ppt/tags/tag102.xml><?xml version="1.0" encoding="utf-8"?>
<p:tagLst xmlns:a="http://schemas.openxmlformats.org/drawingml/2006/main" xmlns:r="http://schemas.openxmlformats.org/officeDocument/2006/relationships" xmlns:p="http://schemas.openxmlformats.org/presentationml/2006/main">
  <p:tag name="NUM" val="3"/>
</p:tagLst>
</file>

<file path=ppt/tags/tag103.xml><?xml version="1.0" encoding="utf-8"?>
<p:tagLst xmlns:a="http://schemas.openxmlformats.org/drawingml/2006/main" xmlns:r="http://schemas.openxmlformats.org/officeDocument/2006/relationships" xmlns:p="http://schemas.openxmlformats.org/presentationml/2006/main">
  <p:tag name="NUM" val="4"/>
</p:tagLst>
</file>

<file path=ppt/tags/tag104.xml><?xml version="1.0" encoding="utf-8"?>
<p:tagLst xmlns:a="http://schemas.openxmlformats.org/drawingml/2006/main" xmlns:r="http://schemas.openxmlformats.org/officeDocument/2006/relationships" xmlns:p="http://schemas.openxmlformats.org/presentationml/2006/main">
  <p:tag name="NUM" val="5"/>
</p:tagLst>
</file>

<file path=ppt/tags/tag105.xml><?xml version="1.0" encoding="utf-8"?>
<p:tagLst xmlns:a="http://schemas.openxmlformats.org/drawingml/2006/main" xmlns:r="http://schemas.openxmlformats.org/officeDocument/2006/relationships" xmlns:p="http://schemas.openxmlformats.org/presentationml/2006/main">
  <p:tag name="NUM" val="6"/>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3"/>
</p:tagLst>
</file>

<file path=ppt/tags/tag109.xml><?xml version="1.0" encoding="utf-8"?>
<p:tagLst xmlns:a="http://schemas.openxmlformats.org/drawingml/2006/main" xmlns:r="http://schemas.openxmlformats.org/officeDocument/2006/relationships" xmlns:p="http://schemas.openxmlformats.org/presentationml/2006/main">
  <p:tag name="NUM" val="4"/>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10.xml><?xml version="1.0" encoding="utf-8"?>
<p:tagLst xmlns:a="http://schemas.openxmlformats.org/drawingml/2006/main" xmlns:r="http://schemas.openxmlformats.org/officeDocument/2006/relationships" xmlns:p="http://schemas.openxmlformats.org/presentationml/2006/main">
  <p:tag name="NUM" val="5"/>
</p:tagLst>
</file>

<file path=ppt/tags/tag111.xml><?xml version="1.0" encoding="utf-8"?>
<p:tagLst xmlns:a="http://schemas.openxmlformats.org/drawingml/2006/main" xmlns:r="http://schemas.openxmlformats.org/officeDocument/2006/relationships" xmlns:p="http://schemas.openxmlformats.org/presentationml/2006/main">
  <p:tag name="NUM" val="6"/>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2"/>
</p:tagLst>
</file>

<file path=ppt/tags/tag114.xml><?xml version="1.0" encoding="utf-8"?>
<p:tagLst xmlns:a="http://schemas.openxmlformats.org/drawingml/2006/main" xmlns:r="http://schemas.openxmlformats.org/officeDocument/2006/relationships" xmlns:p="http://schemas.openxmlformats.org/presentationml/2006/main">
  <p:tag name="NUM" val="3"/>
</p:tagLst>
</file>

<file path=ppt/tags/tag115.xml><?xml version="1.0" encoding="utf-8"?>
<p:tagLst xmlns:a="http://schemas.openxmlformats.org/drawingml/2006/main" xmlns:r="http://schemas.openxmlformats.org/officeDocument/2006/relationships" xmlns:p="http://schemas.openxmlformats.org/presentationml/2006/main">
  <p:tag name="NUM" val="4"/>
</p:tagLst>
</file>

<file path=ppt/tags/tag116.xml><?xml version="1.0" encoding="utf-8"?>
<p:tagLst xmlns:a="http://schemas.openxmlformats.org/drawingml/2006/main" xmlns:r="http://schemas.openxmlformats.org/officeDocument/2006/relationships" xmlns:p="http://schemas.openxmlformats.org/presentationml/2006/main">
  <p:tag name="NUM" val="5"/>
</p:tagLst>
</file>

<file path=ppt/tags/tag117.xml><?xml version="1.0" encoding="utf-8"?>
<p:tagLst xmlns:a="http://schemas.openxmlformats.org/drawingml/2006/main" xmlns:r="http://schemas.openxmlformats.org/officeDocument/2006/relationships" xmlns:p="http://schemas.openxmlformats.org/presentationml/2006/main">
  <p:tag name="NUM" val="1"/>
</p:tagLst>
</file>

<file path=ppt/tags/tag118.xml><?xml version="1.0" encoding="utf-8"?>
<p:tagLst xmlns:a="http://schemas.openxmlformats.org/drawingml/2006/main" xmlns:r="http://schemas.openxmlformats.org/officeDocument/2006/relationships" xmlns:p="http://schemas.openxmlformats.org/presentationml/2006/main">
  <p:tag name="NUM" val="2"/>
</p:tagLst>
</file>

<file path=ppt/tags/tag119.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20.xml><?xml version="1.0" encoding="utf-8"?>
<p:tagLst xmlns:a="http://schemas.openxmlformats.org/drawingml/2006/main" xmlns:r="http://schemas.openxmlformats.org/officeDocument/2006/relationships" xmlns:p="http://schemas.openxmlformats.org/presentationml/2006/main">
  <p:tag name="NUM" val="4"/>
</p:tagLst>
</file>

<file path=ppt/tags/tag121.xml><?xml version="1.0" encoding="utf-8"?>
<p:tagLst xmlns:a="http://schemas.openxmlformats.org/drawingml/2006/main" xmlns:r="http://schemas.openxmlformats.org/officeDocument/2006/relationships" xmlns:p="http://schemas.openxmlformats.org/presentationml/2006/main">
  <p:tag name="NUM" val="5"/>
</p:tagLst>
</file>

<file path=ppt/tags/tag122.xml><?xml version="1.0" encoding="utf-8"?>
<p:tagLst xmlns:a="http://schemas.openxmlformats.org/drawingml/2006/main" xmlns:r="http://schemas.openxmlformats.org/officeDocument/2006/relationships" xmlns:p="http://schemas.openxmlformats.org/presentationml/2006/main">
  <p:tag name="NUM" val="6"/>
</p:tagLst>
</file>

<file path=ppt/tags/tag123.xml><?xml version="1.0" encoding="utf-8"?>
<p:tagLst xmlns:a="http://schemas.openxmlformats.org/drawingml/2006/main" xmlns:r="http://schemas.openxmlformats.org/officeDocument/2006/relationships" xmlns:p="http://schemas.openxmlformats.org/presentationml/2006/main">
  <p:tag name="NUM" val="7"/>
</p:tagLst>
</file>

<file path=ppt/tags/tag124.xml><?xml version="1.0" encoding="utf-8"?>
<p:tagLst xmlns:a="http://schemas.openxmlformats.org/drawingml/2006/main" xmlns:r="http://schemas.openxmlformats.org/officeDocument/2006/relationships" xmlns:p="http://schemas.openxmlformats.org/presentationml/2006/main">
  <p:tag name="NUM" val="1"/>
</p:tagLst>
</file>

<file path=ppt/tags/tag125.xml><?xml version="1.0" encoding="utf-8"?>
<p:tagLst xmlns:a="http://schemas.openxmlformats.org/drawingml/2006/main" xmlns:r="http://schemas.openxmlformats.org/officeDocument/2006/relationships" xmlns:p="http://schemas.openxmlformats.org/presentationml/2006/main">
  <p:tag name="NUM" val="1"/>
</p:tagLst>
</file>

<file path=ppt/tags/tag126.xml><?xml version="1.0" encoding="utf-8"?>
<p:tagLst xmlns:a="http://schemas.openxmlformats.org/drawingml/2006/main" xmlns:r="http://schemas.openxmlformats.org/officeDocument/2006/relationships" xmlns:p="http://schemas.openxmlformats.org/presentationml/2006/main">
  <p:tag name="NUM" val="2"/>
</p:tagLst>
</file>

<file path=ppt/tags/tag127.xml><?xml version="1.0" encoding="utf-8"?>
<p:tagLst xmlns:a="http://schemas.openxmlformats.org/drawingml/2006/main" xmlns:r="http://schemas.openxmlformats.org/officeDocument/2006/relationships" xmlns:p="http://schemas.openxmlformats.org/presentationml/2006/main">
  <p:tag name="NUM" val="1"/>
</p:tagLst>
</file>

<file path=ppt/tags/tag128.xml><?xml version="1.0" encoding="utf-8"?>
<p:tagLst xmlns:a="http://schemas.openxmlformats.org/drawingml/2006/main" xmlns:r="http://schemas.openxmlformats.org/officeDocument/2006/relationships" xmlns:p="http://schemas.openxmlformats.org/presentationml/2006/main">
  <p:tag name="NUM" val="2"/>
</p:tagLst>
</file>

<file path=ppt/tags/tag129.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30.xml><?xml version="1.0" encoding="utf-8"?>
<p:tagLst xmlns:a="http://schemas.openxmlformats.org/drawingml/2006/main" xmlns:r="http://schemas.openxmlformats.org/officeDocument/2006/relationships" xmlns:p="http://schemas.openxmlformats.org/presentationml/2006/main">
  <p:tag name="NUM" val="4"/>
</p:tagLst>
</file>

<file path=ppt/tags/tag131.xml><?xml version="1.0" encoding="utf-8"?>
<p:tagLst xmlns:a="http://schemas.openxmlformats.org/drawingml/2006/main" xmlns:r="http://schemas.openxmlformats.org/officeDocument/2006/relationships" xmlns:p="http://schemas.openxmlformats.org/presentationml/2006/main">
  <p:tag name="NUM" val="5"/>
</p:tagLst>
</file>

<file path=ppt/tags/tag132.xml><?xml version="1.0" encoding="utf-8"?>
<p:tagLst xmlns:a="http://schemas.openxmlformats.org/drawingml/2006/main" xmlns:r="http://schemas.openxmlformats.org/officeDocument/2006/relationships" xmlns:p="http://schemas.openxmlformats.org/presentationml/2006/main">
  <p:tag name="NUM" val="1"/>
</p:tagLst>
</file>

<file path=ppt/tags/tag133.xml><?xml version="1.0" encoding="utf-8"?>
<p:tagLst xmlns:a="http://schemas.openxmlformats.org/drawingml/2006/main" xmlns:r="http://schemas.openxmlformats.org/officeDocument/2006/relationships" xmlns:p="http://schemas.openxmlformats.org/presentationml/2006/main">
  <p:tag name="NUM" val="2"/>
</p:tagLst>
</file>

<file path=ppt/tags/tag134.xml><?xml version="1.0" encoding="utf-8"?>
<p:tagLst xmlns:a="http://schemas.openxmlformats.org/drawingml/2006/main" xmlns:r="http://schemas.openxmlformats.org/officeDocument/2006/relationships" xmlns:p="http://schemas.openxmlformats.org/presentationml/2006/main">
  <p:tag name="NUM" val="3"/>
</p:tagLst>
</file>

<file path=ppt/tags/tag135.xml><?xml version="1.0" encoding="utf-8"?>
<p:tagLst xmlns:a="http://schemas.openxmlformats.org/drawingml/2006/main" xmlns:r="http://schemas.openxmlformats.org/officeDocument/2006/relationships" xmlns:p="http://schemas.openxmlformats.org/presentationml/2006/main">
  <p:tag name="NUM" val="4"/>
</p:tagLst>
</file>

<file path=ppt/tags/tag136.xml><?xml version="1.0" encoding="utf-8"?>
<p:tagLst xmlns:a="http://schemas.openxmlformats.org/drawingml/2006/main" xmlns:r="http://schemas.openxmlformats.org/officeDocument/2006/relationships" xmlns:p="http://schemas.openxmlformats.org/presentationml/2006/main">
  <p:tag name="NUM" val="5"/>
</p:tagLst>
</file>

<file path=ppt/tags/tag137.xml><?xml version="1.0" encoding="utf-8"?>
<p:tagLst xmlns:a="http://schemas.openxmlformats.org/drawingml/2006/main" xmlns:r="http://schemas.openxmlformats.org/officeDocument/2006/relationships" xmlns:p="http://schemas.openxmlformats.org/presentationml/2006/main">
  <p:tag name="NUM" val="1"/>
</p:tagLst>
</file>

<file path=ppt/tags/tag138.xml><?xml version="1.0" encoding="utf-8"?>
<p:tagLst xmlns:a="http://schemas.openxmlformats.org/drawingml/2006/main" xmlns:r="http://schemas.openxmlformats.org/officeDocument/2006/relationships" xmlns:p="http://schemas.openxmlformats.org/presentationml/2006/main">
  <p:tag name="NUM" val="2"/>
</p:tagLst>
</file>

<file path=ppt/tags/tag139.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40.xml><?xml version="1.0" encoding="utf-8"?>
<p:tagLst xmlns:a="http://schemas.openxmlformats.org/drawingml/2006/main" xmlns:r="http://schemas.openxmlformats.org/officeDocument/2006/relationships" xmlns:p="http://schemas.openxmlformats.org/presentationml/2006/main">
  <p:tag name="NUM" val="4"/>
</p:tagLst>
</file>

<file path=ppt/tags/tag141.xml><?xml version="1.0" encoding="utf-8"?>
<p:tagLst xmlns:a="http://schemas.openxmlformats.org/drawingml/2006/main" xmlns:r="http://schemas.openxmlformats.org/officeDocument/2006/relationships" xmlns:p="http://schemas.openxmlformats.org/presentationml/2006/main">
  <p:tag name="NUM" val="5"/>
</p:tagLst>
</file>

<file path=ppt/tags/tag142.xml><?xml version="1.0" encoding="utf-8"?>
<p:tagLst xmlns:a="http://schemas.openxmlformats.org/drawingml/2006/main" xmlns:r="http://schemas.openxmlformats.org/officeDocument/2006/relationships" xmlns:p="http://schemas.openxmlformats.org/presentationml/2006/main">
  <p:tag name="NUM" val="1"/>
</p:tagLst>
</file>

<file path=ppt/tags/tag143.xml><?xml version="1.0" encoding="utf-8"?>
<p:tagLst xmlns:a="http://schemas.openxmlformats.org/drawingml/2006/main" xmlns:r="http://schemas.openxmlformats.org/officeDocument/2006/relationships" xmlns:p="http://schemas.openxmlformats.org/presentationml/2006/main">
  <p:tag name="NUM" val="2"/>
</p:tagLst>
</file>

<file path=ppt/tags/tag144.xml><?xml version="1.0" encoding="utf-8"?>
<p:tagLst xmlns:a="http://schemas.openxmlformats.org/drawingml/2006/main" xmlns:r="http://schemas.openxmlformats.org/officeDocument/2006/relationships" xmlns:p="http://schemas.openxmlformats.org/presentationml/2006/main">
  <p:tag name="NUM" val="3"/>
</p:tagLst>
</file>

<file path=ppt/tags/tag145.xml><?xml version="1.0" encoding="utf-8"?>
<p:tagLst xmlns:a="http://schemas.openxmlformats.org/drawingml/2006/main" xmlns:r="http://schemas.openxmlformats.org/officeDocument/2006/relationships" xmlns:p="http://schemas.openxmlformats.org/presentationml/2006/main">
  <p:tag name="NUM" val="4"/>
</p:tagLst>
</file>

<file path=ppt/tags/tag146.xml><?xml version="1.0" encoding="utf-8"?>
<p:tagLst xmlns:a="http://schemas.openxmlformats.org/drawingml/2006/main" xmlns:r="http://schemas.openxmlformats.org/officeDocument/2006/relationships" xmlns:p="http://schemas.openxmlformats.org/presentationml/2006/main">
  <p:tag name="NUM" val="5"/>
</p:tagLst>
</file>

<file path=ppt/tags/tag147.xml><?xml version="1.0" encoding="utf-8"?>
<p:tagLst xmlns:a="http://schemas.openxmlformats.org/drawingml/2006/main" xmlns:r="http://schemas.openxmlformats.org/officeDocument/2006/relationships" xmlns:p="http://schemas.openxmlformats.org/presentationml/2006/main">
  <p:tag name="NUM" val="1"/>
</p:tagLst>
</file>

<file path=ppt/tags/tag148.xml><?xml version="1.0" encoding="utf-8"?>
<p:tagLst xmlns:a="http://schemas.openxmlformats.org/drawingml/2006/main" xmlns:r="http://schemas.openxmlformats.org/officeDocument/2006/relationships" xmlns:p="http://schemas.openxmlformats.org/presentationml/2006/main">
  <p:tag name="NUM" val="2"/>
</p:tagLst>
</file>

<file path=ppt/tags/tag149.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5"/>
</p:tagLst>
</file>

<file path=ppt/tags/tag150.xml><?xml version="1.0" encoding="utf-8"?>
<p:tagLst xmlns:a="http://schemas.openxmlformats.org/drawingml/2006/main" xmlns:r="http://schemas.openxmlformats.org/officeDocument/2006/relationships" xmlns:p="http://schemas.openxmlformats.org/presentationml/2006/main">
  <p:tag name="NUM" val="4"/>
</p:tagLst>
</file>

<file path=ppt/tags/tag151.xml><?xml version="1.0" encoding="utf-8"?>
<p:tagLst xmlns:a="http://schemas.openxmlformats.org/drawingml/2006/main" xmlns:r="http://schemas.openxmlformats.org/officeDocument/2006/relationships" xmlns:p="http://schemas.openxmlformats.org/presentationml/2006/main">
  <p:tag name="NUM" val="5"/>
</p:tagLst>
</file>

<file path=ppt/tags/tag152.xml><?xml version="1.0" encoding="utf-8"?>
<p:tagLst xmlns:a="http://schemas.openxmlformats.org/drawingml/2006/main" xmlns:r="http://schemas.openxmlformats.org/officeDocument/2006/relationships" xmlns:p="http://schemas.openxmlformats.org/presentationml/2006/main">
  <p:tag name="NUM" val="1"/>
</p:tagLst>
</file>

<file path=ppt/tags/tag153.xml><?xml version="1.0" encoding="utf-8"?>
<p:tagLst xmlns:a="http://schemas.openxmlformats.org/drawingml/2006/main" xmlns:r="http://schemas.openxmlformats.org/officeDocument/2006/relationships" xmlns:p="http://schemas.openxmlformats.org/presentationml/2006/main">
  <p:tag name="NUM" val="2"/>
</p:tagLst>
</file>

<file path=ppt/tags/tag154.xml><?xml version="1.0" encoding="utf-8"?>
<p:tagLst xmlns:a="http://schemas.openxmlformats.org/drawingml/2006/main" xmlns:r="http://schemas.openxmlformats.org/officeDocument/2006/relationships" xmlns:p="http://schemas.openxmlformats.org/presentationml/2006/main">
  <p:tag name="NUM" val="3"/>
</p:tagLst>
</file>

<file path=ppt/tags/tag155.xml><?xml version="1.0" encoding="utf-8"?>
<p:tagLst xmlns:a="http://schemas.openxmlformats.org/drawingml/2006/main" xmlns:r="http://schemas.openxmlformats.org/officeDocument/2006/relationships" xmlns:p="http://schemas.openxmlformats.org/presentationml/2006/main">
  <p:tag name="NUM" val="4"/>
</p:tagLst>
</file>

<file path=ppt/tags/tag156.xml><?xml version="1.0" encoding="utf-8"?>
<p:tagLst xmlns:a="http://schemas.openxmlformats.org/drawingml/2006/main" xmlns:r="http://schemas.openxmlformats.org/officeDocument/2006/relationships" xmlns:p="http://schemas.openxmlformats.org/presentationml/2006/main">
  <p:tag name="NUM" val="5"/>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4"/>
</p:tagLst>
</file>

<file path=ppt/tags/tag21.xml><?xml version="1.0" encoding="utf-8"?>
<p:tagLst xmlns:a="http://schemas.openxmlformats.org/drawingml/2006/main" xmlns:r="http://schemas.openxmlformats.org/officeDocument/2006/relationships" xmlns:p="http://schemas.openxmlformats.org/presentationml/2006/main">
  <p:tag name="NUM" val="5"/>
</p:tagLst>
</file>

<file path=ppt/tags/tag22.xml><?xml version="1.0" encoding="utf-8"?>
<p:tagLst xmlns:a="http://schemas.openxmlformats.org/drawingml/2006/main" xmlns:r="http://schemas.openxmlformats.org/officeDocument/2006/relationships" xmlns:p="http://schemas.openxmlformats.org/presentationml/2006/main">
  <p:tag name="NUM" val="6"/>
</p:tagLst>
</file>

<file path=ppt/tags/tag23.xml><?xml version="1.0" encoding="utf-8"?>
<p:tagLst xmlns:a="http://schemas.openxmlformats.org/drawingml/2006/main" xmlns:r="http://schemas.openxmlformats.org/officeDocument/2006/relationships" xmlns:p="http://schemas.openxmlformats.org/presentationml/2006/main">
  <p:tag name="NUM" val="7"/>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9.xml><?xml version="1.0" encoding="utf-8"?>
<p:tagLst xmlns:a="http://schemas.openxmlformats.org/drawingml/2006/main" xmlns:r="http://schemas.openxmlformats.org/officeDocument/2006/relationships" xmlns:p="http://schemas.openxmlformats.org/presentationml/2006/main">
  <p:tag name="NUM" val="5"/>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5"/>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5"/>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5"/>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4"/>
</p:tagLst>
</file>

<file path=ppt/tags/tag61.xml><?xml version="1.0" encoding="utf-8"?>
<p:tagLst xmlns:a="http://schemas.openxmlformats.org/drawingml/2006/main" xmlns:r="http://schemas.openxmlformats.org/officeDocument/2006/relationships" xmlns:p="http://schemas.openxmlformats.org/presentationml/2006/main">
  <p:tag name="NUM" val="5"/>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4"/>
</p:tagLst>
</file>

<file path=ppt/tags/tag67.xml><?xml version="1.0" encoding="utf-8"?>
<p:tagLst xmlns:a="http://schemas.openxmlformats.org/drawingml/2006/main" xmlns:r="http://schemas.openxmlformats.org/officeDocument/2006/relationships" xmlns:p="http://schemas.openxmlformats.org/presentationml/2006/main">
  <p:tag name="NUM" val="5"/>
</p:tagLst>
</file>

<file path=ppt/tags/tag68.xml><?xml version="1.0" encoding="utf-8"?>
<p:tagLst xmlns:a="http://schemas.openxmlformats.org/drawingml/2006/main" xmlns:r="http://schemas.openxmlformats.org/officeDocument/2006/relationships" xmlns:p="http://schemas.openxmlformats.org/presentationml/2006/main">
  <p:tag name="NUM" val="1"/>
</p:tagLst>
</file>

<file path=ppt/tags/tag69.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70.xml><?xml version="1.0" encoding="utf-8"?>
<p:tagLst xmlns:a="http://schemas.openxmlformats.org/drawingml/2006/main" xmlns:r="http://schemas.openxmlformats.org/officeDocument/2006/relationships" xmlns:p="http://schemas.openxmlformats.org/presentationml/2006/main">
  <p:tag name="NUM" val="3"/>
</p:tagLst>
</file>

<file path=ppt/tags/tag71.xml><?xml version="1.0" encoding="utf-8"?>
<p:tagLst xmlns:a="http://schemas.openxmlformats.org/drawingml/2006/main" xmlns:r="http://schemas.openxmlformats.org/officeDocument/2006/relationships" xmlns:p="http://schemas.openxmlformats.org/presentationml/2006/main">
  <p:tag name="NUM" val="4"/>
</p:tagLst>
</file>

<file path=ppt/tags/tag72.xml><?xml version="1.0" encoding="utf-8"?>
<p:tagLst xmlns:a="http://schemas.openxmlformats.org/drawingml/2006/main" xmlns:r="http://schemas.openxmlformats.org/officeDocument/2006/relationships" xmlns:p="http://schemas.openxmlformats.org/presentationml/2006/main">
  <p:tag name="NUM" val="5"/>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3"/>
</p:tagLst>
</file>

<file path=ppt/tags/tag76.xml><?xml version="1.0" encoding="utf-8"?>
<p:tagLst xmlns:a="http://schemas.openxmlformats.org/drawingml/2006/main" xmlns:r="http://schemas.openxmlformats.org/officeDocument/2006/relationships" xmlns:p="http://schemas.openxmlformats.org/presentationml/2006/main">
  <p:tag name="NUM" val="4"/>
</p:tagLst>
</file>

<file path=ppt/tags/tag77.xml><?xml version="1.0" encoding="utf-8"?>
<p:tagLst xmlns:a="http://schemas.openxmlformats.org/drawingml/2006/main" xmlns:r="http://schemas.openxmlformats.org/officeDocument/2006/relationships" xmlns:p="http://schemas.openxmlformats.org/presentationml/2006/main">
  <p:tag name="NUM" val="5"/>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80.xml><?xml version="1.0" encoding="utf-8"?>
<p:tagLst xmlns:a="http://schemas.openxmlformats.org/drawingml/2006/main" xmlns:r="http://schemas.openxmlformats.org/officeDocument/2006/relationships" xmlns:p="http://schemas.openxmlformats.org/presentationml/2006/main">
  <p:tag name="NUM" val="2"/>
</p:tagLst>
</file>

<file path=ppt/tags/tag81.xml><?xml version="1.0" encoding="utf-8"?>
<p:tagLst xmlns:a="http://schemas.openxmlformats.org/drawingml/2006/main" xmlns:r="http://schemas.openxmlformats.org/officeDocument/2006/relationships" xmlns:p="http://schemas.openxmlformats.org/presentationml/2006/main">
  <p:tag name="NUM" val="3"/>
</p:tagLst>
</file>

<file path=ppt/tags/tag82.xml><?xml version="1.0" encoding="utf-8"?>
<p:tagLst xmlns:a="http://schemas.openxmlformats.org/drawingml/2006/main" xmlns:r="http://schemas.openxmlformats.org/officeDocument/2006/relationships" xmlns:p="http://schemas.openxmlformats.org/presentationml/2006/main">
  <p:tag name="NUM" val="4"/>
</p:tagLst>
</file>

<file path=ppt/tags/tag83.xml><?xml version="1.0" encoding="utf-8"?>
<p:tagLst xmlns:a="http://schemas.openxmlformats.org/drawingml/2006/main" xmlns:r="http://schemas.openxmlformats.org/officeDocument/2006/relationships" xmlns:p="http://schemas.openxmlformats.org/presentationml/2006/main">
  <p:tag name="NUM" val="5"/>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3"/>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5"/>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1"/>
</p:tagLst>
</file>

<file path=ppt/tags/tag96.xml><?xml version="1.0" encoding="utf-8"?>
<p:tagLst xmlns:a="http://schemas.openxmlformats.org/drawingml/2006/main" xmlns:r="http://schemas.openxmlformats.org/officeDocument/2006/relationships" xmlns:p="http://schemas.openxmlformats.org/presentationml/2006/main">
  <p:tag name="NUM" val="2"/>
</p:tagLst>
</file>

<file path=ppt/tags/tag97.xml><?xml version="1.0" encoding="utf-8"?>
<p:tagLst xmlns:a="http://schemas.openxmlformats.org/drawingml/2006/main" xmlns:r="http://schemas.openxmlformats.org/officeDocument/2006/relationships" xmlns:p="http://schemas.openxmlformats.org/presentationml/2006/main">
  <p:tag name="NUM" val="3"/>
</p:tagLst>
</file>

<file path=ppt/tags/tag98.xml><?xml version="1.0" encoding="utf-8"?>
<p:tagLst xmlns:a="http://schemas.openxmlformats.org/drawingml/2006/main" xmlns:r="http://schemas.openxmlformats.org/officeDocument/2006/relationships" xmlns:p="http://schemas.openxmlformats.org/presentationml/2006/main">
  <p:tag name="NUM" val="4"/>
</p:tagLst>
</file>

<file path=ppt/tags/tag99.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Office Theme">
  <a:themeElements>
    <a:clrScheme name="Equidistant Palette (default)">
      <a:dk1>
        <a:sysClr val="windowText" lastClr="000000"/>
      </a:dk1>
      <a:lt1>
        <a:sysClr val="window" lastClr="FFFFFF"/>
      </a:lt1>
      <a:dk2>
        <a:srgbClr val="1F497D"/>
      </a:dk2>
      <a:lt2>
        <a:srgbClr val="EEECE1"/>
      </a:lt2>
      <a:accent1>
        <a:srgbClr val="2D5071"/>
      </a:accent1>
      <a:accent2>
        <a:srgbClr val="61588A"/>
      </a:accent2>
      <a:accent3>
        <a:srgbClr val="9D598C"/>
      </a:accent3>
      <a:accent4>
        <a:srgbClr val="CD5E76"/>
      </a:accent4>
      <a:accent5>
        <a:srgbClr val="E37651"/>
      </a:accent5>
      <a:accent6>
        <a:srgbClr val="D69E2E"/>
      </a:accent6>
      <a:hlink>
        <a:srgbClr val="0000FF"/>
      </a:hlink>
      <a:folHlink>
        <a:srgbClr val="80008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ctr">
          <a:spcBef>
            <a:spcPts val="2400"/>
          </a:spcBef>
          <a:defRPr b="1" dirty="0" smtClean="0">
            <a:solidFill>
              <a:srgbClr val="2F5271"/>
            </a:solidFill>
            <a:latin typeface="Arial" charset="0"/>
            <a:ea typeface="Arial" charset="0"/>
            <a:cs typeface="Arial"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ctr">
          <a:spcBef>
            <a:spcPts val="2400"/>
          </a:spcBef>
          <a:defRPr b="1" dirty="0" smtClean="0">
            <a:solidFill>
              <a:srgbClr val="2F5271"/>
            </a:solidFill>
            <a:latin typeface="Arial" charset="0"/>
            <a:ea typeface="Arial" charset="0"/>
            <a:cs typeface="Arial"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7370</TotalTime>
  <Words>5560</Words>
  <Application>Microsoft Office PowerPoint</Application>
  <PresentationFormat>On-screen Show (4:3)</PresentationFormat>
  <Paragraphs>954</Paragraphs>
  <Slides>39</Slides>
  <Notes>39</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39</vt:i4>
      </vt:variant>
    </vt:vector>
  </HeadingPairs>
  <TitlesOfParts>
    <vt:vector size="50" baseType="lpstr">
      <vt:lpstr>Arial</vt:lpstr>
      <vt:lpstr>Calibri</vt:lpstr>
      <vt:lpstr>Cambria</vt:lpstr>
      <vt:lpstr>Courier New</vt:lpstr>
      <vt:lpstr>Noto Sans</vt:lpstr>
      <vt:lpstr>Segoe UI</vt:lpstr>
      <vt:lpstr>Segoe UI Semibold</vt:lpstr>
      <vt:lpstr>Symbol</vt:lpstr>
      <vt:lpstr>Times New Roman</vt:lpstr>
      <vt:lpstr>Office Theme</vt:lpstr>
      <vt:lpstr>1_Office Theme</vt:lpstr>
      <vt:lpstr>PowerPoint Presentation</vt:lpstr>
      <vt:lpstr>Introduction</vt:lpstr>
      <vt:lpstr>Context</vt:lpstr>
      <vt:lpstr>Previous PBO work</vt:lpstr>
      <vt:lpstr>Drug Spending in Canada</vt:lpstr>
      <vt:lpstr>Drug Spending in Canada by primary payer in 2021-2022</vt:lpstr>
      <vt:lpstr>Share of Drug Prescriptions and spending by Drug Category </vt:lpstr>
      <vt:lpstr>National Pharmacare Plan</vt:lpstr>
      <vt:lpstr>The Scope of Pharmacare</vt:lpstr>
      <vt:lpstr>Changes to Drug Expenditures</vt:lpstr>
      <vt:lpstr>Model Assumptions </vt:lpstr>
      <vt:lpstr>Projection Methodology</vt:lpstr>
      <vt:lpstr>Projection Methodology</vt:lpstr>
      <vt:lpstr>Main Results</vt:lpstr>
      <vt:lpstr>Results – Incremental cost to public payer(s) (billions $)</vt:lpstr>
      <vt:lpstr>Results – Cost by Province  (billions $), 2024-2025</vt:lpstr>
      <vt:lpstr>Results – Economy-wide potential cost savings (billions $)</vt:lpstr>
      <vt:lpstr>Catastrophic Drug Plan</vt:lpstr>
      <vt:lpstr>Model Assumptions</vt:lpstr>
      <vt:lpstr>Results – Incremental cost to public payer(s) (billions $)</vt:lpstr>
      <vt:lpstr>Results – Economy-wide potential cost savings (billions $)</vt:lpstr>
      <vt:lpstr>Essential Medicines Plan</vt:lpstr>
      <vt:lpstr>Model Assumptions</vt:lpstr>
      <vt:lpstr>Results – Incremental cost to public payer(s) (billions $)</vt:lpstr>
      <vt:lpstr>Results – Economy-wide potential cost savings (billions $)</vt:lpstr>
      <vt:lpstr>Bill C-64 “An Act respecting pharmacare” </vt:lpstr>
      <vt:lpstr>Bill C-64</vt:lpstr>
      <vt:lpstr>PBO Pharmacare costings</vt:lpstr>
      <vt:lpstr>Detailed 5-Year Cost ($ millions) </vt:lpstr>
      <vt:lpstr>Beneficiaries</vt:lpstr>
      <vt:lpstr>Public Plans’ Coverage Rates</vt:lpstr>
      <vt:lpstr>PowerPoint Presentation</vt:lpstr>
      <vt:lpstr>PowerPoint Presentation</vt:lpstr>
      <vt:lpstr>Appendix A: Cost growth factors</vt:lpstr>
      <vt:lpstr>Appendix B: Percent of Brand-name Drug Dispensed When Generic Is Available, Private and Out-of-Pocket Payer</vt:lpstr>
      <vt:lpstr>Appendix B: Percent of Brand-name Drug Dispensed When Generic Is Available, Public Payer</vt:lpstr>
      <vt:lpstr>Overlap with RAMQ</vt:lpstr>
      <vt:lpstr>Results – Cost by Province  (millions $), 2024-2025</vt:lpstr>
      <vt:lpstr>Results – Cost by Province  (millions $), 2024-2025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Fleury, Sylvain : LOP-BDP</cp:lastModifiedBy>
  <cp:revision>38</cp:revision>
  <cp:lastPrinted>2024-05-13T12:11:54Z</cp:lastPrinted>
  <dcterms:created xsi:type="dcterms:W3CDTF">2018-04-30T15:33:28Z</dcterms:created>
  <dcterms:modified xsi:type="dcterms:W3CDTF">2024-05-17T20:49:01Z</dcterms:modified>
</cp:coreProperties>
</file>